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9144000"/>
  <p:embeddedFontLst>
    <p:embeddedFont>
      <p:font typeface="Century Gothic"/>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3">
          <p15:clr>
            <a:srgbClr val="A4A3A4"/>
          </p15:clr>
        </p15:guide>
        <p15:guide id="2" pos="3840">
          <p15:clr>
            <a:srgbClr val="A4A3A4"/>
          </p15:clr>
        </p15:guide>
      </p15:sldGuideLst>
    </p:ext>
    <p:ext uri="http://customooxmlschemas.google.com/">
      <go:slidesCustomData xmlns:go="http://customooxmlschemas.google.com/" r:id="rId22" roundtripDataSignature="AMtx7mhvat2trnBxDW5tXrhlhCwoeZ/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83"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enturyGothic-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CenturyGothic-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bold.fntdata"/><Relationship Id="rId6" Type="http://schemas.openxmlformats.org/officeDocument/2006/relationships/slide" Target="slides/slide1.xml"/><Relationship Id="rId18"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ru-RU"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latin typeface="Calibri"/>
              <a:ea typeface="Calibri"/>
              <a:cs typeface="Calibri"/>
              <a:sym typeface="Calibri"/>
            </a:endParaRPr>
          </a:p>
        </p:txBody>
      </p:sp>
      <p:sp>
        <p:nvSpPr>
          <p:cNvPr id="92" name="Google Shape;9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5" name="Google Shape;23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4" name="Google Shape;25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 name="Google Shape;10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9" name="Google Shape;14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1" name="Google Shape;18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6" name="Google Shape;19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Карточка имени">
  <p:cSld name="Карточка имени">
    <p:spTree>
      <p:nvGrpSpPr>
        <p:cNvPr id="15" name="Shape 15"/>
        <p:cNvGrpSpPr/>
        <p:nvPr/>
      </p:nvGrpSpPr>
      <p:grpSpPr>
        <a:xfrm>
          <a:off x="0" y="0"/>
          <a:ext cx="0" cy="0"/>
          <a:chOff x="0" y="0"/>
          <a:chExt cx="0" cy="0"/>
        </a:xfrm>
      </p:grpSpPr>
      <p:sp>
        <p:nvSpPr>
          <p:cNvPr id="16" name="Google Shape;16;p14"/>
          <p:cNvSpPr txBox="1"/>
          <p:nvPr>
            <p:ph type="title"/>
          </p:nvPr>
        </p:nvSpPr>
        <p:spPr>
          <a:xfrm>
            <a:off x="2589213" y="2438400"/>
            <a:ext cx="8915400" cy="2724845"/>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4800"/>
              <a:buFont typeface="Calibri"/>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4"/>
          <p:cNvSpPr txBox="1"/>
          <p:nvPr>
            <p:ph idx="1" type="body"/>
          </p:nvPr>
        </p:nvSpPr>
        <p:spPr>
          <a:xfrm>
            <a:off x="2589213" y="5181600"/>
            <a:ext cx="8915400" cy="72962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640"/>
              </a:spcBef>
              <a:spcAft>
                <a:spcPts val="0"/>
              </a:spcAft>
              <a:buClr>
                <a:srgbClr val="595959"/>
              </a:buClr>
              <a:buSzPts val="3200"/>
              <a:buNone/>
              <a:defRPr>
                <a:solidFill>
                  <a:srgbClr val="595959"/>
                </a:solidFill>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8" name="Google Shape;18;p14"/>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4"/>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4"/>
          <p:cNvSpPr txBox="1"/>
          <p:nvPr>
            <p:ph idx="12" type="sldNum"/>
          </p:nvPr>
        </p:nvSpPr>
        <p:spPr>
          <a:xfrm>
            <a:off x="531813" y="4983163"/>
            <a:ext cx="779462"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Рисунок с подписью" type="picTx">
  <p:cSld name="PICTURE_WITH_CAPTION_TEXT">
    <p:spTree>
      <p:nvGrpSpPr>
        <p:cNvPr id="71" name="Shape 71"/>
        <p:cNvGrpSpPr/>
        <p:nvPr/>
      </p:nvGrpSpPr>
      <p:grpSpPr>
        <a:xfrm>
          <a:off x="0" y="0"/>
          <a:ext cx="0" cy="0"/>
          <a:chOff x="0" y="0"/>
          <a:chExt cx="0" cy="0"/>
        </a:xfrm>
      </p:grpSpPr>
      <p:sp>
        <p:nvSpPr>
          <p:cNvPr id="72" name="Google Shape;72;p23"/>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3"/>
          <p:cNvSpPr/>
          <p:nvPr>
            <p:ph idx="2" type="pic"/>
          </p:nvPr>
        </p:nvSpPr>
        <p:spPr>
          <a:xfrm>
            <a:off x="2389717" y="612775"/>
            <a:ext cx="7315200" cy="4114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23"/>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5" name="Google Shape;75;p23"/>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3"/>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Заголовок и вертикальный текст" type="vertTx">
  <p:cSld name="VERTICAL_TEXT">
    <p:spTree>
      <p:nvGrpSpPr>
        <p:cNvPr id="78" name="Shape 78"/>
        <p:cNvGrpSpPr/>
        <p:nvPr/>
      </p:nvGrpSpPr>
      <p:grpSpPr>
        <a:xfrm>
          <a:off x="0" y="0"/>
          <a:ext cx="0" cy="0"/>
          <a:chOff x="0" y="0"/>
          <a:chExt cx="0" cy="0"/>
        </a:xfrm>
      </p:grpSpPr>
      <p:sp>
        <p:nvSpPr>
          <p:cNvPr id="79" name="Google Shape;79;p2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4"/>
          <p:cNvSpPr txBox="1"/>
          <p:nvPr>
            <p:ph idx="1" type="body"/>
          </p:nvPr>
        </p:nvSpPr>
        <p:spPr>
          <a:xfrm rot="5400000">
            <a:off x="3833019" y="-1623217"/>
            <a:ext cx="4525963" cy="10972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24"/>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4"/>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4"/>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Вертикальный заголовок и текст" type="vertTitleAndTx">
  <p:cSld name="VERTICAL_TITLE_AND_VERTICAL_TEXT">
    <p:spTree>
      <p:nvGrpSpPr>
        <p:cNvPr id="84" name="Shape 84"/>
        <p:cNvGrpSpPr/>
        <p:nvPr/>
      </p:nvGrpSpPr>
      <p:grpSpPr>
        <a:xfrm>
          <a:off x="0" y="0"/>
          <a:ext cx="0" cy="0"/>
          <a:chOff x="0" y="0"/>
          <a:chExt cx="0" cy="0"/>
        </a:xfrm>
      </p:grpSpPr>
      <p:sp>
        <p:nvSpPr>
          <p:cNvPr id="85" name="Google Shape;85;p25"/>
          <p:cNvSpPr txBox="1"/>
          <p:nvPr>
            <p:ph type="title"/>
          </p:nvPr>
        </p:nvSpPr>
        <p:spPr>
          <a:xfrm rot="5400000">
            <a:off x="7285037" y="1828802"/>
            <a:ext cx="5851525" cy="27432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5"/>
          <p:cNvSpPr txBox="1"/>
          <p:nvPr>
            <p:ph idx="1" type="body"/>
          </p:nvPr>
        </p:nvSpPr>
        <p:spPr>
          <a:xfrm rot="5400000">
            <a:off x="1697037" y="-812799"/>
            <a:ext cx="5851525" cy="80264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7" name="Google Shape;87;p25"/>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5"/>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5"/>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Заголовок и объект" type="obj">
  <p:cSld name="OBJECT">
    <p:spTree>
      <p:nvGrpSpPr>
        <p:cNvPr id="21" name="Shape 21"/>
        <p:cNvGrpSpPr/>
        <p:nvPr/>
      </p:nvGrpSpPr>
      <p:grpSpPr>
        <a:xfrm>
          <a:off x="0" y="0"/>
          <a:ext cx="0" cy="0"/>
          <a:chOff x="0" y="0"/>
          <a:chExt cx="0" cy="0"/>
        </a:xfrm>
      </p:grpSpPr>
      <p:sp>
        <p:nvSpPr>
          <p:cNvPr id="22" name="Google Shape;22;p1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5"/>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5"/>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5"/>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5"/>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Титульный слайд" type="title">
  <p:cSld name="TITLE">
    <p:spTree>
      <p:nvGrpSpPr>
        <p:cNvPr id="27" name="Shape 27"/>
        <p:cNvGrpSpPr/>
        <p:nvPr/>
      </p:nvGrpSpPr>
      <p:grpSpPr>
        <a:xfrm>
          <a:off x="0" y="0"/>
          <a:ext cx="0" cy="0"/>
          <a:chOff x="0" y="0"/>
          <a:chExt cx="0" cy="0"/>
        </a:xfrm>
      </p:grpSpPr>
      <p:sp>
        <p:nvSpPr>
          <p:cNvPr id="28" name="Google Shape;28;p16"/>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6"/>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30" name="Google Shape;30;p16"/>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6"/>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6"/>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Заголовок раздела" type="secHead">
  <p:cSld name="SECTION_HEADER">
    <p:spTree>
      <p:nvGrpSpPr>
        <p:cNvPr id="33" name="Shape 33"/>
        <p:cNvGrpSpPr/>
        <p:nvPr/>
      </p:nvGrpSpPr>
      <p:grpSpPr>
        <a:xfrm>
          <a:off x="0" y="0"/>
          <a:ext cx="0" cy="0"/>
          <a:chOff x="0" y="0"/>
          <a:chExt cx="0" cy="0"/>
        </a:xfrm>
      </p:grpSpPr>
      <p:sp>
        <p:nvSpPr>
          <p:cNvPr id="34" name="Google Shape;34;p17"/>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7"/>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6" name="Google Shape;36;p17"/>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7"/>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7"/>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Два объекта" type="twoObj">
  <p:cSld name="TWO_OBJECTS">
    <p:spTree>
      <p:nvGrpSpPr>
        <p:cNvPr id="39" name="Shape 39"/>
        <p:cNvGrpSpPr/>
        <p:nvPr/>
      </p:nvGrpSpPr>
      <p:grpSpPr>
        <a:xfrm>
          <a:off x="0" y="0"/>
          <a:ext cx="0" cy="0"/>
          <a:chOff x="0" y="0"/>
          <a:chExt cx="0" cy="0"/>
        </a:xfrm>
      </p:grpSpPr>
      <p:sp>
        <p:nvSpPr>
          <p:cNvPr id="40" name="Google Shape;40;p1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8"/>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2" name="Google Shape;42;p18"/>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3" name="Google Shape;43;p18"/>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8"/>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8"/>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Сравнение" type="twoTxTwoObj">
  <p:cSld name="TWO_OBJECTS_WITH_TEXT">
    <p:spTree>
      <p:nvGrpSpPr>
        <p:cNvPr id="46" name="Shape 46"/>
        <p:cNvGrpSpPr/>
        <p:nvPr/>
      </p:nvGrpSpPr>
      <p:grpSpPr>
        <a:xfrm>
          <a:off x="0" y="0"/>
          <a:ext cx="0" cy="0"/>
          <a:chOff x="0" y="0"/>
          <a:chExt cx="0" cy="0"/>
        </a:xfrm>
      </p:grpSpPr>
      <p:sp>
        <p:nvSpPr>
          <p:cNvPr id="47" name="Google Shape;47;p19"/>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9"/>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9" name="Google Shape;49;p19"/>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0" name="Google Shape;50;p19"/>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1" name="Google Shape;51;p19"/>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 name="Google Shape;52;p19"/>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9"/>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Только заголовок" type="titleOnly">
  <p:cSld name="TITLE_ONLY">
    <p:spTree>
      <p:nvGrpSpPr>
        <p:cNvPr id="55" name="Shape 55"/>
        <p:cNvGrpSpPr/>
        <p:nvPr/>
      </p:nvGrpSpPr>
      <p:grpSpPr>
        <a:xfrm>
          <a:off x="0" y="0"/>
          <a:ext cx="0" cy="0"/>
          <a:chOff x="0" y="0"/>
          <a:chExt cx="0" cy="0"/>
        </a:xfrm>
      </p:grpSpPr>
      <p:sp>
        <p:nvSpPr>
          <p:cNvPr id="56" name="Google Shape;56;p2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0"/>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0"/>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0"/>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Пустой слайд" type="blank">
  <p:cSld name="BLANK">
    <p:spTree>
      <p:nvGrpSpPr>
        <p:cNvPr id="60" name="Shape 60"/>
        <p:cNvGrpSpPr/>
        <p:nvPr/>
      </p:nvGrpSpPr>
      <p:grpSpPr>
        <a:xfrm>
          <a:off x="0" y="0"/>
          <a:ext cx="0" cy="0"/>
          <a:chOff x="0" y="0"/>
          <a:chExt cx="0" cy="0"/>
        </a:xfrm>
      </p:grpSpPr>
      <p:sp>
        <p:nvSpPr>
          <p:cNvPr id="61" name="Google Shape;61;p21"/>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1"/>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Объект с подписью" type="objTx">
  <p:cSld name="OBJECT_WITH_CAPTION_TEXT">
    <p:spTree>
      <p:nvGrpSpPr>
        <p:cNvPr id="64" name="Shape 64"/>
        <p:cNvGrpSpPr/>
        <p:nvPr/>
      </p:nvGrpSpPr>
      <p:grpSpPr>
        <a:xfrm>
          <a:off x="0" y="0"/>
          <a:ext cx="0" cy="0"/>
          <a:chOff x="0" y="0"/>
          <a:chExt cx="0" cy="0"/>
        </a:xfrm>
      </p:grpSpPr>
      <p:sp>
        <p:nvSpPr>
          <p:cNvPr id="65" name="Google Shape;65;p22"/>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2"/>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7" name="Google Shape;67;p22"/>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8" name="Google Shape;68;p22"/>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2"/>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 name="Google Shape;11;p13"/>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 name="Google Shape;12;p13"/>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 name="Google Shape;13;p13"/>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13"/>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20.pn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jpg"/><Relationship Id="rId4" Type="http://schemas.openxmlformats.org/officeDocument/2006/relationships/image" Target="../media/image16.png"/><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6.jpg"/><Relationship Id="rId7" Type="http://schemas.openxmlformats.org/officeDocument/2006/relationships/image" Target="../media/image5.png"/><Relationship Id="rId8"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g"/><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descr="D:\Наташа\корел\сувалкина\фото подборка\1_JlaaxYzEVF08dMw9--SoLQ.jpeg" id="94" name="Google Shape;94;p1"/>
          <p:cNvPicPr preferRelativeResize="0"/>
          <p:nvPr/>
        </p:nvPicPr>
        <p:blipFill rotWithShape="1">
          <a:blip r:embed="rId3">
            <a:alphaModFix/>
          </a:blip>
          <a:srcRect b="0" l="0" r="0" t="29"/>
          <a:stretch/>
        </p:blipFill>
        <p:spPr>
          <a:xfrm>
            <a:off x="-4800" y="0"/>
            <a:ext cx="10840440" cy="6858001"/>
          </a:xfrm>
          <a:prstGeom prst="rect">
            <a:avLst/>
          </a:prstGeom>
          <a:noFill/>
          <a:ln>
            <a:noFill/>
          </a:ln>
        </p:spPr>
      </p:pic>
      <p:sp>
        <p:nvSpPr>
          <p:cNvPr id="95" name="Google Shape;95;p1"/>
          <p:cNvSpPr/>
          <p:nvPr/>
        </p:nvSpPr>
        <p:spPr>
          <a:xfrm>
            <a:off x="5817476" y="0"/>
            <a:ext cx="6374523" cy="6858000"/>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D:\Наташа\корел\сувалкина\презентация НЕЙРОНКИ\ДОД\4.png" id="96" name="Google Shape;96;p1"/>
          <p:cNvPicPr preferRelativeResize="0"/>
          <p:nvPr/>
        </p:nvPicPr>
        <p:blipFill rotWithShape="1">
          <a:blip r:embed="rId4">
            <a:alphaModFix/>
          </a:blip>
          <a:srcRect b="0" l="0" r="0" t="0"/>
          <a:stretch/>
        </p:blipFill>
        <p:spPr>
          <a:xfrm>
            <a:off x="4530727" y="0"/>
            <a:ext cx="1286749" cy="6858000"/>
          </a:xfrm>
          <a:prstGeom prst="rect">
            <a:avLst/>
          </a:prstGeom>
          <a:noFill/>
          <a:ln>
            <a:noFill/>
          </a:ln>
        </p:spPr>
      </p:pic>
      <p:sp>
        <p:nvSpPr>
          <p:cNvPr id="97" name="Google Shape;97;p1"/>
          <p:cNvSpPr txBox="1"/>
          <p:nvPr/>
        </p:nvSpPr>
        <p:spPr>
          <a:xfrm>
            <a:off x="6253264" y="3840479"/>
            <a:ext cx="5502945" cy="2520015"/>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ru-RU" sz="5400" u="none" cap="none" strike="noStrike">
                <a:solidFill>
                  <a:srgbClr val="FFFFFF"/>
                </a:solidFill>
                <a:latin typeface="Verdana"/>
                <a:ea typeface="Verdana"/>
                <a:cs typeface="Verdana"/>
                <a:sym typeface="Verdana"/>
              </a:rPr>
              <a:t>ОБРАБОТКА</a:t>
            </a:r>
            <a:endParaRPr b="1" i="0" sz="5400" u="none" cap="none" strike="noStrike">
              <a:solidFill>
                <a:srgbClr val="FFFFFF"/>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5400"/>
              <a:buFont typeface="Arial"/>
              <a:buNone/>
            </a:pPr>
            <a:r>
              <a:rPr b="1" i="0" lang="ru-RU" sz="5400" u="none" cap="none" strike="noStrike">
                <a:solidFill>
                  <a:srgbClr val="FFFFFF"/>
                </a:solidFill>
                <a:latin typeface="Verdana"/>
                <a:ea typeface="Verdana"/>
                <a:cs typeface="Verdana"/>
                <a:sym typeface="Verdana"/>
              </a:rPr>
              <a:t>ТЕКСТОВ</a:t>
            </a:r>
            <a:endParaRPr b="1" i="0" sz="5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5400"/>
              <a:buFont typeface="Arial"/>
              <a:buNone/>
            </a:pPr>
            <a:r>
              <a:rPr b="0" i="0" lang="ru-RU" sz="5400" u="none" cap="none" strike="noStrike">
                <a:solidFill>
                  <a:srgbClr val="FFFFFF"/>
                </a:solidFill>
                <a:latin typeface="Century Gothic"/>
                <a:ea typeface="Century Gothic"/>
                <a:cs typeface="Century Gothic"/>
                <a:sym typeface="Century Gothic"/>
              </a:rPr>
              <a:t>С ПОМОЩЬЮ</a:t>
            </a:r>
            <a:endParaRPr b="0" i="0" sz="54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5400"/>
              <a:buFont typeface="Arial"/>
              <a:buNone/>
            </a:pPr>
            <a:r>
              <a:rPr b="0" i="0" lang="ru-RU" sz="5400" u="none" cap="none" strike="noStrike">
                <a:solidFill>
                  <a:srgbClr val="FFFFFF"/>
                </a:solidFill>
                <a:latin typeface="Century Gothic"/>
                <a:ea typeface="Century Gothic"/>
                <a:cs typeface="Century Gothic"/>
                <a:sym typeface="Century Gothic"/>
              </a:rPr>
              <a:t>НЕЙРОСЕТИ</a:t>
            </a:r>
            <a:endParaRPr b="0" i="0" sz="5400" u="none" cap="none" strike="noStrike">
              <a:solidFill>
                <a:srgbClr val="FFFFFF"/>
              </a:solidFill>
              <a:latin typeface="Century Gothic"/>
              <a:ea typeface="Century Gothic"/>
              <a:cs typeface="Century Gothic"/>
              <a:sym typeface="Century Gothic"/>
            </a:endParaRPr>
          </a:p>
        </p:txBody>
      </p:sp>
      <p:pic>
        <p:nvPicPr>
          <p:cNvPr descr="D:\Наташа\корел\сувалкина\презентация НЕЙРОНКИ\ДОД\14.png" id="98" name="Google Shape;98;p1"/>
          <p:cNvPicPr preferRelativeResize="0"/>
          <p:nvPr/>
        </p:nvPicPr>
        <p:blipFill rotWithShape="1">
          <a:blip r:embed="rId5">
            <a:alphaModFix/>
          </a:blip>
          <a:srcRect b="0" l="0" r="0" t="0"/>
          <a:stretch/>
        </p:blipFill>
        <p:spPr>
          <a:xfrm>
            <a:off x="4658696" y="245556"/>
            <a:ext cx="1030809" cy="95964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pic>
        <p:nvPicPr>
          <p:cNvPr descr="D:\Наташа\корел\сувалкина\презентация НЕЙРОНКИ\ДОД\27.png" id="237" name="Google Shape;237;p10"/>
          <p:cNvPicPr preferRelativeResize="0"/>
          <p:nvPr/>
        </p:nvPicPr>
        <p:blipFill rotWithShape="1">
          <a:blip r:embed="rId3">
            <a:alphaModFix/>
          </a:blip>
          <a:srcRect b="0" l="0" r="0" t="0"/>
          <a:stretch/>
        </p:blipFill>
        <p:spPr>
          <a:xfrm flipH="1" rot="10800000">
            <a:off x="-1" y="-8"/>
            <a:ext cx="4249272" cy="6875279"/>
          </a:xfrm>
          <a:prstGeom prst="rect">
            <a:avLst/>
          </a:prstGeom>
          <a:noFill/>
          <a:ln>
            <a:noFill/>
          </a:ln>
        </p:spPr>
      </p:pic>
      <p:grpSp>
        <p:nvGrpSpPr>
          <p:cNvPr id="238" name="Google Shape;238;p10"/>
          <p:cNvGrpSpPr/>
          <p:nvPr/>
        </p:nvGrpSpPr>
        <p:grpSpPr>
          <a:xfrm rot="-5400000">
            <a:off x="-1635769" y="2052828"/>
            <a:ext cx="4661648" cy="555994"/>
            <a:chOff x="6902824" y="4875017"/>
            <a:chExt cx="7808261" cy="1118814"/>
          </a:xfrm>
        </p:grpSpPr>
        <p:cxnSp>
          <p:nvCxnSpPr>
            <p:cNvPr id="239" name="Google Shape;239;p10"/>
            <p:cNvCxnSpPr/>
            <p:nvPr/>
          </p:nvCxnSpPr>
          <p:spPr>
            <a:xfrm>
              <a:off x="6938683" y="4875017"/>
              <a:ext cx="0" cy="1118814"/>
            </a:xfrm>
            <a:prstGeom prst="straightConnector1">
              <a:avLst/>
            </a:prstGeom>
            <a:noFill/>
            <a:ln cap="flat" cmpd="sng" w="76200">
              <a:solidFill>
                <a:srgbClr val="2763F9"/>
              </a:solidFill>
              <a:prstDash val="solid"/>
              <a:round/>
              <a:headEnd len="sm" w="sm" type="none"/>
              <a:tailEnd len="sm" w="sm" type="none"/>
            </a:ln>
          </p:spPr>
        </p:cxnSp>
        <p:cxnSp>
          <p:nvCxnSpPr>
            <p:cNvPr id="240" name="Google Shape;240;p10"/>
            <p:cNvCxnSpPr/>
            <p:nvPr/>
          </p:nvCxnSpPr>
          <p:spPr>
            <a:xfrm flipH="1" rot="10800000">
              <a:off x="6902824" y="4875020"/>
              <a:ext cx="7808261" cy="1"/>
            </a:xfrm>
            <a:prstGeom prst="straightConnector1">
              <a:avLst/>
            </a:prstGeom>
            <a:noFill/>
            <a:ln cap="flat" cmpd="sng" w="76200">
              <a:solidFill>
                <a:srgbClr val="2763F9"/>
              </a:solidFill>
              <a:prstDash val="solid"/>
              <a:round/>
              <a:headEnd len="sm" w="sm" type="none"/>
              <a:tailEnd len="sm" w="sm" type="none"/>
            </a:ln>
          </p:spPr>
        </p:cxnSp>
      </p:grpSp>
      <p:grpSp>
        <p:nvGrpSpPr>
          <p:cNvPr id="241" name="Google Shape;241;p10"/>
          <p:cNvGrpSpPr/>
          <p:nvPr/>
        </p:nvGrpSpPr>
        <p:grpSpPr>
          <a:xfrm flipH="1" rot="5400000">
            <a:off x="-1250144" y="1519086"/>
            <a:ext cx="6149789" cy="3111620"/>
            <a:chOff x="6902824" y="4875014"/>
            <a:chExt cx="7808261" cy="3671495"/>
          </a:xfrm>
        </p:grpSpPr>
        <p:cxnSp>
          <p:nvCxnSpPr>
            <p:cNvPr id="242" name="Google Shape;242;p10"/>
            <p:cNvCxnSpPr/>
            <p:nvPr/>
          </p:nvCxnSpPr>
          <p:spPr>
            <a:xfrm rot="5400000">
              <a:off x="5102936" y="6710762"/>
              <a:ext cx="3671495" cy="0"/>
            </a:xfrm>
            <a:prstGeom prst="straightConnector1">
              <a:avLst/>
            </a:prstGeom>
            <a:noFill/>
            <a:ln cap="flat" cmpd="sng" w="76200">
              <a:solidFill>
                <a:srgbClr val="2763F9"/>
              </a:solidFill>
              <a:prstDash val="solid"/>
              <a:round/>
              <a:headEnd len="sm" w="sm" type="none"/>
              <a:tailEnd len="sm" w="sm" type="none"/>
            </a:ln>
          </p:spPr>
        </p:cxnSp>
        <p:cxnSp>
          <p:nvCxnSpPr>
            <p:cNvPr id="243" name="Google Shape;243;p10"/>
            <p:cNvCxnSpPr/>
            <p:nvPr/>
          </p:nvCxnSpPr>
          <p:spPr>
            <a:xfrm flipH="1" rot="10800000">
              <a:off x="6902824" y="4875020"/>
              <a:ext cx="7808261" cy="1"/>
            </a:xfrm>
            <a:prstGeom prst="straightConnector1">
              <a:avLst/>
            </a:prstGeom>
            <a:noFill/>
            <a:ln cap="flat" cmpd="sng" w="76200">
              <a:solidFill>
                <a:srgbClr val="2763F9"/>
              </a:solidFill>
              <a:prstDash val="solid"/>
              <a:round/>
              <a:headEnd len="sm" w="sm" type="none"/>
              <a:tailEnd len="sm" w="sm" type="none"/>
            </a:ln>
          </p:spPr>
        </p:cxnSp>
      </p:grpSp>
      <p:pic>
        <p:nvPicPr>
          <p:cNvPr descr="D:\Наташа\корел\сувалкина\фото подборка\robot png\robot.png" id="244" name="Google Shape;244;p10"/>
          <p:cNvPicPr preferRelativeResize="0"/>
          <p:nvPr/>
        </p:nvPicPr>
        <p:blipFill rotWithShape="1">
          <a:blip r:embed="rId4">
            <a:alphaModFix/>
          </a:blip>
          <a:srcRect b="0" l="0" r="26528" t="0"/>
          <a:stretch/>
        </p:blipFill>
        <p:spPr>
          <a:xfrm flipH="1">
            <a:off x="-1" y="1019566"/>
            <a:ext cx="4034951" cy="5855712"/>
          </a:xfrm>
          <a:prstGeom prst="rect">
            <a:avLst/>
          </a:prstGeom>
          <a:noFill/>
          <a:ln>
            <a:noFill/>
          </a:ln>
        </p:spPr>
      </p:pic>
      <p:sp>
        <p:nvSpPr>
          <p:cNvPr id="245" name="Google Shape;245;p10"/>
          <p:cNvSpPr/>
          <p:nvPr/>
        </p:nvSpPr>
        <p:spPr>
          <a:xfrm>
            <a:off x="4034951" y="350248"/>
            <a:ext cx="8157050" cy="19389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ru-RU" sz="4000" u="none" cap="none" strike="noStrike">
                <a:solidFill>
                  <a:srgbClr val="444A74"/>
                </a:solidFill>
                <a:latin typeface="Verdana"/>
                <a:ea typeface="Verdana"/>
                <a:cs typeface="Verdana"/>
                <a:sym typeface="Verdana"/>
              </a:rPr>
              <a:t>Предварительно </a:t>
            </a:r>
            <a:endParaRPr/>
          </a:p>
          <a:p>
            <a:pPr indent="0" lvl="0" marL="0" marR="0" rtl="0" algn="l">
              <a:lnSpc>
                <a:spcPct val="100000"/>
              </a:lnSpc>
              <a:spcBef>
                <a:spcPts val="0"/>
              </a:spcBef>
              <a:spcAft>
                <a:spcPts val="0"/>
              </a:spcAft>
              <a:buNone/>
            </a:pPr>
            <a:r>
              <a:rPr b="1" i="0" lang="ru-RU" sz="4000" u="none" cap="none" strike="noStrike">
                <a:solidFill>
                  <a:srgbClr val="444A74"/>
                </a:solidFill>
                <a:latin typeface="Verdana"/>
                <a:ea typeface="Verdana"/>
                <a:cs typeface="Verdana"/>
                <a:sym typeface="Verdana"/>
              </a:rPr>
              <a:t>обученные векторные представления слов</a:t>
            </a:r>
            <a:endParaRPr/>
          </a:p>
        </p:txBody>
      </p:sp>
      <p:sp>
        <p:nvSpPr>
          <p:cNvPr id="246" name="Google Shape;246;p10"/>
          <p:cNvSpPr/>
          <p:nvPr/>
        </p:nvSpPr>
        <p:spPr>
          <a:xfrm>
            <a:off x="4179345" y="5205755"/>
            <a:ext cx="216000" cy="216000"/>
          </a:xfrm>
          <a:prstGeom prst="rect">
            <a:avLst/>
          </a:prstGeom>
          <a:solidFill>
            <a:srgbClr val="74778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7" name="Google Shape;247;p10"/>
          <p:cNvSpPr/>
          <p:nvPr/>
        </p:nvSpPr>
        <p:spPr>
          <a:xfrm>
            <a:off x="4617720" y="2714672"/>
            <a:ext cx="6096000"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GloVe (Global Vectors)</a:t>
            </a:r>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Стэнфордский университет</a:t>
            </a:r>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https://nlp.stanford.edu/projects/glove/</a:t>
            </a:r>
            <a:endParaRPr b="0" i="0" sz="1800" u="none" cap="none" strike="noStrike">
              <a:solidFill>
                <a:srgbClr val="000000"/>
              </a:solidFill>
              <a:latin typeface="Century Gothic"/>
              <a:ea typeface="Century Gothic"/>
              <a:cs typeface="Century Gothic"/>
              <a:sym typeface="Century Gothic"/>
            </a:endParaRPr>
          </a:p>
        </p:txBody>
      </p:sp>
      <p:sp>
        <p:nvSpPr>
          <p:cNvPr id="248" name="Google Shape;248;p10"/>
          <p:cNvSpPr/>
          <p:nvPr/>
        </p:nvSpPr>
        <p:spPr>
          <a:xfrm>
            <a:off x="4179345" y="2790872"/>
            <a:ext cx="216000" cy="216000"/>
          </a:xfrm>
          <a:prstGeom prst="rect">
            <a:avLst/>
          </a:prstGeom>
          <a:solidFill>
            <a:srgbClr val="74778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9" name="Google Shape;249;p10"/>
          <p:cNvSpPr/>
          <p:nvPr/>
        </p:nvSpPr>
        <p:spPr>
          <a:xfrm>
            <a:off x="4179345" y="3965290"/>
            <a:ext cx="216000" cy="216000"/>
          </a:xfrm>
          <a:prstGeom prst="rect">
            <a:avLst/>
          </a:prstGeom>
          <a:solidFill>
            <a:srgbClr val="74778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0" name="Google Shape;250;p10"/>
          <p:cNvSpPr/>
          <p:nvPr/>
        </p:nvSpPr>
        <p:spPr>
          <a:xfrm>
            <a:off x="4617720" y="5129555"/>
            <a:ext cx="6096000"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FastText</a:t>
            </a:r>
            <a:endParaRPr b="0" i="0" sz="1800" u="none" cap="none" strike="noStrike">
              <a:solidFill>
                <a:srgbClr val="000000"/>
              </a:solidFill>
              <a:latin typeface="Century Gothic"/>
              <a:ea typeface="Century Gothic"/>
              <a:cs typeface="Century Gothic"/>
              <a:sym typeface="Century Gothic"/>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Facebook</a:t>
            </a:r>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https://fasttext.cc</a:t>
            </a:r>
            <a:endParaRPr b="0" i="0" sz="1800" u="none" cap="none" strike="noStrike">
              <a:solidFill>
                <a:srgbClr val="000000"/>
              </a:solidFill>
              <a:latin typeface="Century Gothic"/>
              <a:ea typeface="Century Gothic"/>
              <a:cs typeface="Century Gothic"/>
              <a:sym typeface="Century Gothic"/>
            </a:endParaRPr>
          </a:p>
        </p:txBody>
      </p:sp>
      <p:sp>
        <p:nvSpPr>
          <p:cNvPr id="251" name="Google Shape;251;p10"/>
          <p:cNvSpPr/>
          <p:nvPr/>
        </p:nvSpPr>
        <p:spPr>
          <a:xfrm>
            <a:off x="4617720" y="3874242"/>
            <a:ext cx="6096000"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Word2Vec</a:t>
            </a:r>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Google</a:t>
            </a:r>
            <a:endParaRPr/>
          </a:p>
          <a:p>
            <a:pPr indent="0" lvl="0" marL="457200" marR="0" rtl="0" algn="l">
              <a:lnSpc>
                <a:spcPct val="100000"/>
              </a:lnSpc>
              <a:spcBef>
                <a:spcPts val="0"/>
              </a:spcBef>
              <a:spcAft>
                <a:spcPts val="0"/>
              </a:spcAft>
              <a:buNone/>
            </a:pPr>
            <a:r>
              <a:rPr b="0" i="0" lang="ru-RU" sz="1800" u="none" cap="none" strike="noStrike">
                <a:solidFill>
                  <a:srgbClr val="000000"/>
                </a:solidFill>
                <a:latin typeface="Century Gothic"/>
                <a:ea typeface="Century Gothic"/>
                <a:cs typeface="Century Gothic"/>
                <a:sym typeface="Century Gothic"/>
              </a:rPr>
              <a:t>https://code.google.com/archive/p/word2vec/</a:t>
            </a:r>
            <a:endParaRPr b="0" i="0" sz="1800" u="none" cap="none" strike="noStrike">
              <a:solidFill>
                <a:srgbClr val="000000"/>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pic>
        <p:nvPicPr>
          <p:cNvPr descr="ÐÐ°ÑÑÐ¸Ð½ÐºÐ¸ Ð¿Ð¾ Ð·Ð°Ð¿ÑÐ¾ÑÑ dots" id="256" name="Google Shape;256;p11"/>
          <p:cNvPicPr preferRelativeResize="0"/>
          <p:nvPr/>
        </p:nvPicPr>
        <p:blipFill rotWithShape="1">
          <a:blip r:embed="rId3">
            <a:alphaModFix/>
          </a:blip>
          <a:srcRect b="21753" l="569" r="-2" t="2863"/>
          <a:stretch/>
        </p:blipFill>
        <p:spPr>
          <a:xfrm>
            <a:off x="0" y="-1"/>
            <a:ext cx="4823460" cy="3656601"/>
          </a:xfrm>
          <a:prstGeom prst="rect">
            <a:avLst/>
          </a:prstGeom>
          <a:noFill/>
          <a:ln>
            <a:noFill/>
          </a:ln>
        </p:spPr>
      </p:pic>
      <p:sp>
        <p:nvSpPr>
          <p:cNvPr id="257" name="Google Shape;257;p11"/>
          <p:cNvSpPr/>
          <p:nvPr/>
        </p:nvSpPr>
        <p:spPr>
          <a:xfrm>
            <a:off x="9418320" y="-2446"/>
            <a:ext cx="2773680" cy="6860446"/>
          </a:xfrm>
          <a:prstGeom prst="rect">
            <a:avLst/>
          </a:prstGeom>
          <a:solidFill>
            <a:srgbClr val="2763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1"/>
          <p:cNvSpPr/>
          <p:nvPr/>
        </p:nvSpPr>
        <p:spPr>
          <a:xfrm>
            <a:off x="1107704" y="5404436"/>
            <a:ext cx="8310616"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ru-RU" sz="4800" u="none" cap="none" strike="noStrike">
                <a:solidFill>
                  <a:srgbClr val="2763F9"/>
                </a:solidFill>
                <a:latin typeface="Verdana"/>
                <a:ea typeface="Verdana"/>
                <a:cs typeface="Verdana"/>
                <a:sym typeface="Verdana"/>
              </a:rPr>
              <a:t>Word2Vec</a:t>
            </a:r>
            <a:endParaRPr b="0" i="0" sz="4800" u="none" cap="none" strike="noStrike">
              <a:solidFill>
                <a:srgbClr val="2763F9"/>
              </a:solidFill>
              <a:latin typeface="Arial"/>
              <a:ea typeface="Arial"/>
              <a:cs typeface="Arial"/>
              <a:sym typeface="Arial"/>
            </a:endParaRPr>
          </a:p>
        </p:txBody>
      </p:sp>
      <p:sp>
        <p:nvSpPr>
          <p:cNvPr id="259" name="Google Shape;259;p11"/>
          <p:cNvSpPr/>
          <p:nvPr/>
        </p:nvSpPr>
        <p:spPr>
          <a:xfrm flipH="1">
            <a:off x="1107704" y="1245388"/>
            <a:ext cx="10181266" cy="3999792"/>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0" name="Google Shape;260;p11"/>
          <p:cNvPicPr preferRelativeResize="0"/>
          <p:nvPr/>
        </p:nvPicPr>
        <p:blipFill rotWithShape="1">
          <a:blip r:embed="rId4">
            <a:alphaModFix/>
          </a:blip>
          <a:srcRect b="0" l="0" r="46444" t="0"/>
          <a:stretch/>
        </p:blipFill>
        <p:spPr>
          <a:xfrm>
            <a:off x="1710689" y="1302694"/>
            <a:ext cx="3743638" cy="3805325"/>
          </a:xfrm>
          <a:prstGeom prst="rect">
            <a:avLst/>
          </a:prstGeom>
          <a:noFill/>
          <a:ln>
            <a:noFill/>
          </a:ln>
        </p:spPr>
      </p:pic>
      <p:pic>
        <p:nvPicPr>
          <p:cNvPr id="261" name="Google Shape;261;p11"/>
          <p:cNvPicPr preferRelativeResize="0"/>
          <p:nvPr/>
        </p:nvPicPr>
        <p:blipFill rotWithShape="1">
          <a:blip r:embed="rId4">
            <a:alphaModFix/>
          </a:blip>
          <a:srcRect b="0" l="50000" r="0" t="0"/>
          <a:stretch/>
        </p:blipFill>
        <p:spPr>
          <a:xfrm>
            <a:off x="7191305" y="1302694"/>
            <a:ext cx="3495153" cy="3805325"/>
          </a:xfrm>
          <a:prstGeom prst="rect">
            <a:avLst/>
          </a:prstGeom>
          <a:noFill/>
          <a:ln>
            <a:noFill/>
          </a:ln>
        </p:spPr>
      </p:pic>
      <p:pic>
        <p:nvPicPr>
          <p:cNvPr id="262" name="Google Shape;262;p11"/>
          <p:cNvPicPr preferRelativeResize="0"/>
          <p:nvPr/>
        </p:nvPicPr>
        <p:blipFill rotWithShape="1">
          <a:blip r:embed="rId5">
            <a:alphaModFix/>
          </a:blip>
          <a:srcRect b="0" l="0" r="0" t="0"/>
          <a:stretch/>
        </p:blipFill>
        <p:spPr>
          <a:xfrm>
            <a:off x="1107704" y="1245388"/>
            <a:ext cx="10181266" cy="399979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12"/>
          <p:cNvSpPr/>
          <p:nvPr/>
        </p:nvSpPr>
        <p:spPr>
          <a:xfrm>
            <a:off x="0" y="1967760"/>
            <a:ext cx="12189600" cy="1675800"/>
          </a:xfrm>
          <a:prstGeom prst="rect">
            <a:avLst/>
          </a:prstGeom>
          <a:noFill/>
          <a:ln>
            <a:noFill/>
          </a:ln>
        </p:spPr>
        <p:txBody>
          <a:bodyPr anchorCtr="0" anchor="b" bIns="45000" lIns="90000" spcFirstLastPara="1" rIns="90000" wrap="square" tIns="45000">
            <a:noAutofit/>
          </a:bodyPr>
          <a:lstStyle/>
          <a:p>
            <a:pPr indent="0" lvl="0" marL="0" marR="0" rtl="0" algn="ctr">
              <a:lnSpc>
                <a:spcPct val="110000"/>
              </a:lnSpc>
              <a:spcBef>
                <a:spcPts val="0"/>
              </a:spcBef>
              <a:spcAft>
                <a:spcPts val="0"/>
              </a:spcAft>
              <a:buNone/>
            </a:pPr>
            <a:r>
              <a:rPr b="1" i="0" lang="ru-RU" sz="9600" u="none" cap="none" strike="noStrike">
                <a:solidFill>
                  <a:srgbClr val="FFFFFF"/>
                </a:solidFill>
                <a:latin typeface="Century Gothic"/>
                <a:ea typeface="Century Gothic"/>
                <a:cs typeface="Century Gothic"/>
                <a:sym typeface="Century Gothic"/>
              </a:rPr>
              <a:t>СПАСИБО</a:t>
            </a:r>
            <a:endParaRPr b="0" i="0" sz="9600" u="none" cap="none" strike="noStrike">
              <a:solidFill>
                <a:srgbClr val="000000"/>
              </a:solidFill>
              <a:latin typeface="Arial"/>
              <a:ea typeface="Arial"/>
              <a:cs typeface="Arial"/>
              <a:sym typeface="Arial"/>
            </a:endParaRPr>
          </a:p>
        </p:txBody>
      </p:sp>
      <p:grpSp>
        <p:nvGrpSpPr>
          <p:cNvPr id="268" name="Google Shape;268;p12"/>
          <p:cNvGrpSpPr/>
          <p:nvPr/>
        </p:nvGrpSpPr>
        <p:grpSpPr>
          <a:xfrm>
            <a:off x="0" y="0"/>
            <a:ext cx="8672040" cy="6855480"/>
            <a:chOff x="0" y="0"/>
            <a:chExt cx="8672040" cy="6855480"/>
          </a:xfrm>
        </p:grpSpPr>
        <p:pic>
          <p:nvPicPr>
            <p:cNvPr id="269" name="Google Shape;269;p12"/>
            <p:cNvPicPr preferRelativeResize="0"/>
            <p:nvPr/>
          </p:nvPicPr>
          <p:blipFill rotWithShape="1">
            <a:blip r:embed="rId3">
              <a:alphaModFix/>
            </a:blip>
            <a:srcRect b="0" l="4788" r="28690" t="0"/>
            <a:stretch/>
          </p:blipFill>
          <p:spPr>
            <a:xfrm>
              <a:off x="0" y="0"/>
              <a:ext cx="8672040" cy="6134040"/>
            </a:xfrm>
            <a:prstGeom prst="rect">
              <a:avLst/>
            </a:prstGeom>
            <a:noFill/>
            <a:ln>
              <a:noFill/>
            </a:ln>
          </p:spPr>
        </p:pic>
        <p:pic>
          <p:nvPicPr>
            <p:cNvPr id="270" name="Google Shape;270;p12"/>
            <p:cNvPicPr preferRelativeResize="0"/>
            <p:nvPr/>
          </p:nvPicPr>
          <p:blipFill rotWithShape="1">
            <a:blip r:embed="rId3">
              <a:alphaModFix/>
            </a:blip>
            <a:srcRect b="0" l="4788" r="28690" t="85231"/>
            <a:stretch/>
          </p:blipFill>
          <p:spPr>
            <a:xfrm>
              <a:off x="0" y="5226480"/>
              <a:ext cx="8672040" cy="1629000"/>
            </a:xfrm>
            <a:prstGeom prst="rect">
              <a:avLst/>
            </a:prstGeom>
            <a:noFill/>
            <a:ln>
              <a:noFill/>
            </a:ln>
          </p:spPr>
        </p:pic>
      </p:grpSp>
      <p:pic>
        <p:nvPicPr>
          <p:cNvPr id="271" name="Google Shape;271;p12"/>
          <p:cNvPicPr preferRelativeResize="0"/>
          <p:nvPr/>
        </p:nvPicPr>
        <p:blipFill rotWithShape="1">
          <a:blip r:embed="rId4">
            <a:alphaModFix/>
          </a:blip>
          <a:srcRect b="0" l="0" r="0" t="0"/>
          <a:stretch/>
        </p:blipFill>
        <p:spPr>
          <a:xfrm>
            <a:off x="0" y="0"/>
            <a:ext cx="6225120" cy="6855480"/>
          </a:xfrm>
          <a:prstGeom prst="rect">
            <a:avLst/>
          </a:prstGeom>
          <a:noFill/>
          <a:ln>
            <a:noFill/>
          </a:ln>
        </p:spPr>
      </p:pic>
      <p:pic>
        <p:nvPicPr>
          <p:cNvPr id="272" name="Google Shape;272;p12"/>
          <p:cNvPicPr preferRelativeResize="0"/>
          <p:nvPr/>
        </p:nvPicPr>
        <p:blipFill rotWithShape="1">
          <a:blip r:embed="rId4">
            <a:alphaModFix/>
          </a:blip>
          <a:srcRect b="0" l="0" r="0" t="0"/>
          <a:stretch/>
        </p:blipFill>
        <p:spPr>
          <a:xfrm>
            <a:off x="0" y="0"/>
            <a:ext cx="6225120" cy="6855480"/>
          </a:xfrm>
          <a:prstGeom prst="rect">
            <a:avLst/>
          </a:prstGeom>
          <a:noFill/>
          <a:ln>
            <a:noFill/>
          </a:ln>
        </p:spPr>
      </p:pic>
      <p:pic>
        <p:nvPicPr>
          <p:cNvPr id="273" name="Google Shape;273;p12"/>
          <p:cNvPicPr preferRelativeResize="0"/>
          <p:nvPr/>
        </p:nvPicPr>
        <p:blipFill rotWithShape="1">
          <a:blip r:embed="rId4">
            <a:alphaModFix/>
          </a:blip>
          <a:srcRect b="0" l="0" r="0" t="0"/>
          <a:stretch/>
        </p:blipFill>
        <p:spPr>
          <a:xfrm>
            <a:off x="0" y="0"/>
            <a:ext cx="6225120" cy="6855480"/>
          </a:xfrm>
          <a:prstGeom prst="rect">
            <a:avLst/>
          </a:prstGeom>
          <a:noFill/>
          <a:ln>
            <a:noFill/>
          </a:ln>
        </p:spPr>
      </p:pic>
      <p:pic>
        <p:nvPicPr>
          <p:cNvPr id="274" name="Google Shape;274;p12"/>
          <p:cNvPicPr preferRelativeResize="0"/>
          <p:nvPr/>
        </p:nvPicPr>
        <p:blipFill rotWithShape="1">
          <a:blip r:embed="rId4">
            <a:alphaModFix/>
          </a:blip>
          <a:srcRect b="0" l="0" r="0" t="0"/>
          <a:stretch/>
        </p:blipFill>
        <p:spPr>
          <a:xfrm>
            <a:off x="0" y="0"/>
            <a:ext cx="6225120" cy="6855480"/>
          </a:xfrm>
          <a:prstGeom prst="rect">
            <a:avLst/>
          </a:prstGeom>
          <a:noFill/>
          <a:ln>
            <a:noFill/>
          </a:ln>
        </p:spPr>
      </p:pic>
      <p:sp>
        <p:nvSpPr>
          <p:cNvPr id="275" name="Google Shape;275;p12"/>
          <p:cNvSpPr/>
          <p:nvPr/>
        </p:nvSpPr>
        <p:spPr>
          <a:xfrm>
            <a:off x="5165280" y="0"/>
            <a:ext cx="7024320" cy="6855480"/>
          </a:xfrm>
          <a:prstGeom prst="rect">
            <a:avLst/>
          </a:prstGeom>
          <a:solidFill>
            <a:srgbClr val="2763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2"/>
          <p:cNvSpPr/>
          <p:nvPr/>
        </p:nvSpPr>
        <p:spPr>
          <a:xfrm>
            <a:off x="2399760" y="4732200"/>
            <a:ext cx="6132960" cy="786960"/>
          </a:xfrm>
          <a:prstGeom prst="rect">
            <a:avLst/>
          </a:prstGeom>
          <a:noFill/>
          <a:ln>
            <a:noFill/>
          </a:ln>
        </p:spPr>
        <p:txBody>
          <a:bodyPr anchorCtr="0" anchor="b" bIns="45000" lIns="90000" spcFirstLastPara="1" rIns="90000" wrap="square" tIns="45000">
            <a:noAutofit/>
          </a:bodyPr>
          <a:lstStyle/>
          <a:p>
            <a:pPr indent="0" lvl="0" marL="0" marR="0" rtl="0" algn="l">
              <a:lnSpc>
                <a:spcPct val="100000"/>
              </a:lnSpc>
              <a:spcBef>
                <a:spcPts val="0"/>
              </a:spcBef>
              <a:spcAft>
                <a:spcPts val="0"/>
              </a:spcAft>
              <a:buNone/>
            </a:pPr>
            <a:r>
              <a:rPr b="1" i="0" lang="ru-RU" sz="7200" u="none" cap="none" strike="noStrike">
                <a:solidFill>
                  <a:srgbClr val="FFFFFF"/>
                </a:solidFill>
                <a:latin typeface="Verdana"/>
                <a:ea typeface="Verdana"/>
                <a:cs typeface="Verdana"/>
                <a:sym typeface="Verdana"/>
              </a:rPr>
              <a:t>Спасибо</a:t>
            </a:r>
            <a:endParaRPr b="0" i="0" sz="7200" u="none" cap="none" strike="noStrike">
              <a:solidFill>
                <a:srgbClr val="000000"/>
              </a:solidFill>
              <a:latin typeface="Arial"/>
              <a:ea typeface="Arial"/>
              <a:cs typeface="Arial"/>
              <a:sym typeface="Arial"/>
            </a:endParaRPr>
          </a:p>
        </p:txBody>
      </p:sp>
      <p:sp>
        <p:nvSpPr>
          <p:cNvPr id="277" name="Google Shape;277;p12"/>
          <p:cNvSpPr/>
          <p:nvPr/>
        </p:nvSpPr>
        <p:spPr>
          <a:xfrm>
            <a:off x="2399760" y="5707080"/>
            <a:ext cx="8564400" cy="786960"/>
          </a:xfrm>
          <a:prstGeom prst="rect">
            <a:avLst/>
          </a:prstGeom>
          <a:noFill/>
          <a:ln>
            <a:noFill/>
          </a:ln>
        </p:spPr>
        <p:txBody>
          <a:bodyPr anchorCtr="0" anchor="b" bIns="45000" lIns="90000" spcFirstLastPara="1" rIns="90000" wrap="square" tIns="45000">
            <a:noAutofit/>
          </a:bodyPr>
          <a:lstStyle/>
          <a:p>
            <a:pPr indent="0" lvl="0" marL="0" marR="0" rtl="0" algn="l">
              <a:lnSpc>
                <a:spcPct val="100000"/>
              </a:lnSpc>
              <a:spcBef>
                <a:spcPts val="0"/>
              </a:spcBef>
              <a:spcAft>
                <a:spcPts val="0"/>
              </a:spcAft>
              <a:buNone/>
            </a:pPr>
            <a:r>
              <a:rPr b="1" i="0" lang="ru-RU" sz="7200" u="none" cap="none" strike="noStrike">
                <a:solidFill>
                  <a:srgbClr val="FFFFFF"/>
                </a:solidFill>
                <a:latin typeface="Verdana"/>
                <a:ea typeface="Verdana"/>
                <a:cs typeface="Verdana"/>
                <a:sym typeface="Verdana"/>
              </a:rPr>
              <a:t>За внимание</a:t>
            </a:r>
            <a:endParaRPr b="0" i="0" sz="7200" u="none" cap="none" strike="noStrike">
              <a:solidFill>
                <a:srgbClr val="000000"/>
              </a:solidFill>
              <a:latin typeface="Arial"/>
              <a:ea typeface="Arial"/>
              <a:cs typeface="Arial"/>
              <a:sym typeface="Arial"/>
            </a:endParaRPr>
          </a:p>
        </p:txBody>
      </p:sp>
      <p:pic>
        <p:nvPicPr>
          <p:cNvPr id="278" name="Google Shape;278;p12"/>
          <p:cNvPicPr preferRelativeResize="0"/>
          <p:nvPr/>
        </p:nvPicPr>
        <p:blipFill rotWithShape="1">
          <a:blip r:embed="rId5">
            <a:alphaModFix/>
          </a:blip>
          <a:srcRect b="0" l="0" r="0" t="0"/>
          <a:stretch/>
        </p:blipFill>
        <p:spPr>
          <a:xfrm>
            <a:off x="534600" y="4619880"/>
            <a:ext cx="1784520" cy="1661040"/>
          </a:xfrm>
          <a:prstGeom prst="rect">
            <a:avLst/>
          </a:prstGeom>
          <a:noFill/>
          <a:ln>
            <a:noFill/>
          </a:ln>
        </p:spPr>
      </p:pic>
      <p:sp>
        <p:nvSpPr>
          <p:cNvPr id="279" name="Google Shape;279;p12"/>
          <p:cNvSpPr/>
          <p:nvPr/>
        </p:nvSpPr>
        <p:spPr>
          <a:xfrm>
            <a:off x="7189231" y="4893276"/>
            <a:ext cx="5000369" cy="3333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0" name="Google Shape;280;p12"/>
          <p:cNvSpPr/>
          <p:nvPr/>
        </p:nvSpPr>
        <p:spPr>
          <a:xfrm>
            <a:off x="9560517" y="5875637"/>
            <a:ext cx="2629083" cy="3333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grpSp>
        <p:nvGrpSpPr>
          <p:cNvPr id="103" name="Google Shape;103;p2"/>
          <p:cNvGrpSpPr/>
          <p:nvPr/>
        </p:nvGrpSpPr>
        <p:grpSpPr>
          <a:xfrm>
            <a:off x="0" y="6215040"/>
            <a:ext cx="12191760" cy="710280"/>
            <a:chOff x="0" y="6215040"/>
            <a:chExt cx="12191760" cy="710280"/>
          </a:xfrm>
        </p:grpSpPr>
        <p:pic>
          <p:nvPicPr>
            <p:cNvPr descr="ÐÐ°ÑÑÐ¸Ð½ÐºÐ¸ Ð¿Ð¾ Ð·Ð°Ð¿ÑÐ¾ÑÑ dots" id="104" name="Google Shape;104;p2"/>
            <p:cNvPicPr preferRelativeResize="0"/>
            <p:nvPr/>
          </p:nvPicPr>
          <p:blipFill rotWithShape="1">
            <a:blip r:embed="rId3">
              <a:alphaModFix/>
            </a:blip>
            <a:srcRect b="21414" l="501" r="0" t="56970"/>
            <a:stretch/>
          </p:blipFill>
          <p:spPr>
            <a:xfrm flipH="1" rot="10800000">
              <a:off x="0" y="6215040"/>
              <a:ext cx="3268080" cy="709920"/>
            </a:xfrm>
            <a:prstGeom prst="rect">
              <a:avLst/>
            </a:prstGeom>
            <a:noFill/>
            <a:ln>
              <a:noFill/>
            </a:ln>
          </p:spPr>
        </p:pic>
        <p:pic>
          <p:nvPicPr>
            <p:cNvPr descr="ÐÐ°ÑÑÐ¸Ð½ÐºÐ¸ Ð¿Ð¾ Ð·Ð°Ð¿ÑÐ¾ÑÑ dots" id="105" name="Google Shape;105;p2"/>
            <p:cNvPicPr preferRelativeResize="0"/>
            <p:nvPr/>
          </p:nvPicPr>
          <p:blipFill rotWithShape="1">
            <a:blip r:embed="rId3">
              <a:alphaModFix/>
            </a:blip>
            <a:srcRect b="21414" l="501" r="0" t="56970"/>
            <a:stretch/>
          </p:blipFill>
          <p:spPr>
            <a:xfrm flipH="1" rot="10800000">
              <a:off x="3268440" y="6215040"/>
              <a:ext cx="3268080" cy="709920"/>
            </a:xfrm>
            <a:prstGeom prst="rect">
              <a:avLst/>
            </a:prstGeom>
            <a:noFill/>
            <a:ln>
              <a:noFill/>
            </a:ln>
          </p:spPr>
        </p:pic>
        <p:pic>
          <p:nvPicPr>
            <p:cNvPr descr="ÐÐ°ÑÑÐ¸Ð½ÐºÐ¸ Ð¿Ð¾ Ð·Ð°Ð¿ÑÐ¾ÑÑ dots" id="106" name="Google Shape;106;p2"/>
            <p:cNvPicPr preferRelativeResize="0"/>
            <p:nvPr/>
          </p:nvPicPr>
          <p:blipFill rotWithShape="1">
            <a:blip r:embed="rId3">
              <a:alphaModFix/>
            </a:blip>
            <a:srcRect b="21414" l="501" r="0" t="56970"/>
            <a:stretch/>
          </p:blipFill>
          <p:spPr>
            <a:xfrm flipH="1" rot="10800000">
              <a:off x="6536520" y="6215040"/>
              <a:ext cx="3268080" cy="709920"/>
            </a:xfrm>
            <a:prstGeom prst="rect">
              <a:avLst/>
            </a:prstGeom>
            <a:noFill/>
            <a:ln>
              <a:noFill/>
            </a:ln>
          </p:spPr>
        </p:pic>
        <p:pic>
          <p:nvPicPr>
            <p:cNvPr descr="ÐÐ°ÑÑÐ¸Ð½ÐºÐ¸ Ð¿Ð¾ Ð·Ð°Ð¿ÑÐ¾ÑÑ dots" id="107" name="Google Shape;107;p2"/>
            <p:cNvPicPr preferRelativeResize="0"/>
            <p:nvPr/>
          </p:nvPicPr>
          <p:blipFill rotWithShape="1">
            <a:blip r:embed="rId3">
              <a:alphaModFix/>
            </a:blip>
            <a:srcRect b="21414" l="501" r="26831" t="56970"/>
            <a:stretch/>
          </p:blipFill>
          <p:spPr>
            <a:xfrm flipH="1" rot="10800000">
              <a:off x="9804960" y="6215400"/>
              <a:ext cx="2386800" cy="709920"/>
            </a:xfrm>
            <a:prstGeom prst="rect">
              <a:avLst/>
            </a:prstGeom>
            <a:noFill/>
            <a:ln>
              <a:noFill/>
            </a:ln>
          </p:spPr>
        </p:pic>
      </p:grpSp>
      <p:pic>
        <p:nvPicPr>
          <p:cNvPr id="108" name="Google Shape;108;p2"/>
          <p:cNvPicPr preferRelativeResize="0"/>
          <p:nvPr/>
        </p:nvPicPr>
        <p:blipFill rotWithShape="1">
          <a:blip r:embed="rId3">
            <a:alphaModFix/>
          </a:blip>
          <a:srcRect b="-4480" l="52961" r="4097" t="56976"/>
          <a:stretch/>
        </p:blipFill>
        <p:spPr>
          <a:xfrm>
            <a:off x="10765080" y="376920"/>
            <a:ext cx="1410120" cy="1559880"/>
          </a:xfrm>
          <a:prstGeom prst="rect">
            <a:avLst/>
          </a:prstGeom>
          <a:noFill/>
          <a:ln>
            <a:noFill/>
          </a:ln>
        </p:spPr>
      </p:pic>
      <p:pic>
        <p:nvPicPr>
          <p:cNvPr id="109" name="Google Shape;109;p2"/>
          <p:cNvPicPr preferRelativeResize="0"/>
          <p:nvPr/>
        </p:nvPicPr>
        <p:blipFill rotWithShape="1">
          <a:blip r:embed="rId3">
            <a:alphaModFix/>
          </a:blip>
          <a:srcRect b="2264" l="36183" r="14079" t="52835"/>
          <a:stretch/>
        </p:blipFill>
        <p:spPr>
          <a:xfrm>
            <a:off x="0" y="11160"/>
            <a:ext cx="1633320" cy="1474560"/>
          </a:xfrm>
          <a:prstGeom prst="rect">
            <a:avLst/>
          </a:prstGeom>
          <a:noFill/>
          <a:ln>
            <a:noFill/>
          </a:ln>
        </p:spPr>
      </p:pic>
      <p:sp>
        <p:nvSpPr>
          <p:cNvPr id="110" name="Google Shape;110;p2"/>
          <p:cNvSpPr/>
          <p:nvPr/>
        </p:nvSpPr>
        <p:spPr>
          <a:xfrm>
            <a:off x="1146960" y="194040"/>
            <a:ext cx="9897120" cy="75636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None/>
            </a:pPr>
            <a:r>
              <a:rPr b="1" i="0" lang="ru-RU" sz="4800" u="none" cap="none" strike="noStrike">
                <a:solidFill>
                  <a:srgbClr val="2763F9"/>
                </a:solidFill>
                <a:latin typeface="Verdana"/>
                <a:ea typeface="Verdana"/>
                <a:cs typeface="Verdana"/>
                <a:sym typeface="Verdana"/>
              </a:rPr>
              <a:t>Входные данные</a:t>
            </a:r>
            <a:br>
              <a:rPr b="1" i="0" lang="ru-RU" sz="4800" u="none" cap="none" strike="noStrike">
                <a:solidFill>
                  <a:srgbClr val="2763F9"/>
                </a:solidFill>
                <a:latin typeface="Verdana"/>
                <a:ea typeface="Verdana"/>
                <a:cs typeface="Verdana"/>
                <a:sym typeface="Verdana"/>
              </a:rPr>
            </a:br>
            <a:r>
              <a:rPr b="1" i="0" lang="ru-RU" sz="4800" u="none" cap="none" strike="noStrike">
                <a:solidFill>
                  <a:srgbClr val="2763F9"/>
                </a:solidFill>
                <a:latin typeface="Verdana"/>
                <a:ea typeface="Verdana"/>
                <a:cs typeface="Verdana"/>
                <a:sym typeface="Verdana"/>
              </a:rPr>
              <a:t>для нейросети</a:t>
            </a:r>
            <a:endParaRPr b="1" i="0" sz="4800" u="none" cap="none" strike="noStrike">
              <a:solidFill>
                <a:srgbClr val="2763F9"/>
              </a:solidFill>
              <a:latin typeface="Verdana"/>
              <a:ea typeface="Verdana"/>
              <a:cs typeface="Verdana"/>
              <a:sym typeface="Verdana"/>
            </a:endParaRPr>
          </a:p>
        </p:txBody>
      </p:sp>
      <p:sp>
        <p:nvSpPr>
          <p:cNvPr id="111" name="Google Shape;111;p2"/>
          <p:cNvSpPr/>
          <p:nvPr/>
        </p:nvSpPr>
        <p:spPr>
          <a:xfrm flipH="1">
            <a:off x="-720" y="1661160"/>
            <a:ext cx="12191400" cy="485772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2" name="Google Shape;112;p2"/>
          <p:cNvPicPr preferRelativeResize="0"/>
          <p:nvPr/>
        </p:nvPicPr>
        <p:blipFill rotWithShape="1">
          <a:blip r:embed="rId4">
            <a:alphaModFix/>
          </a:blip>
          <a:srcRect b="0" l="7481" r="8759" t="0"/>
          <a:stretch/>
        </p:blipFill>
        <p:spPr>
          <a:xfrm>
            <a:off x="6233160" y="1865225"/>
            <a:ext cx="5958840" cy="3242750"/>
          </a:xfrm>
          <a:prstGeom prst="rect">
            <a:avLst/>
          </a:prstGeom>
          <a:noFill/>
          <a:ln>
            <a:noFill/>
          </a:ln>
        </p:spPr>
      </p:pic>
      <p:pic>
        <p:nvPicPr>
          <p:cNvPr id="113" name="Google Shape;113;p2"/>
          <p:cNvPicPr preferRelativeResize="0"/>
          <p:nvPr/>
        </p:nvPicPr>
        <p:blipFill rotWithShape="1">
          <a:blip r:embed="rId5">
            <a:alphaModFix/>
          </a:blip>
          <a:srcRect b="33759" l="5507" r="50003" t="47035"/>
          <a:stretch/>
        </p:blipFill>
        <p:spPr>
          <a:xfrm>
            <a:off x="372170" y="4290332"/>
            <a:ext cx="5490476" cy="1333118"/>
          </a:xfrm>
          <a:prstGeom prst="rect">
            <a:avLst/>
          </a:prstGeom>
          <a:noFill/>
          <a:ln>
            <a:noFill/>
          </a:ln>
        </p:spPr>
      </p:pic>
      <p:sp>
        <p:nvSpPr>
          <p:cNvPr id="114" name="Google Shape;114;p2"/>
          <p:cNvSpPr txBox="1"/>
          <p:nvPr/>
        </p:nvSpPr>
        <p:spPr>
          <a:xfrm>
            <a:off x="284820" y="6032490"/>
            <a:ext cx="8487900" cy="36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212121"/>
                </a:solidFill>
                <a:highlight>
                  <a:srgbClr val="FFFFFF"/>
                </a:highlight>
                <a:latin typeface="Century Gothic"/>
                <a:ea typeface="Century Gothic"/>
                <a:cs typeface="Century Gothic"/>
                <a:sym typeface="Century Gothic"/>
              </a:rPr>
              <a:t>[0. 0. 0. 0. 0. 0. 0. 1. 0. 0. 0.    1. 0. 0. 0. 0. 1.5200145 1.40018212 0.12288486 0.22905575]</a:t>
            </a:r>
            <a:endParaRPr b="0" i="0" sz="2000" u="none" cap="none" strike="noStrike">
              <a:solidFill>
                <a:srgbClr val="000000"/>
              </a:solidFill>
              <a:latin typeface="Century Gothic"/>
              <a:ea typeface="Century Gothic"/>
              <a:cs typeface="Century Gothic"/>
              <a:sym typeface="Century Gothic"/>
            </a:endParaRPr>
          </a:p>
        </p:txBody>
      </p:sp>
      <p:sp>
        <p:nvSpPr>
          <p:cNvPr id="115" name="Google Shape;115;p2"/>
          <p:cNvSpPr txBox="1"/>
          <p:nvPr/>
        </p:nvSpPr>
        <p:spPr>
          <a:xfrm>
            <a:off x="272099" y="4236125"/>
            <a:ext cx="6616381" cy="906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[[250 187  50  66 119 168  35  48   2 226 233 173  87 154 148  96 132 122 206  48 213 249 184 170 247  45 136 203 248  72 251 124]</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[215  80 180  73 199 243  69 253 208 182 190  23  49  22  97 127 181 234 145 132   4 197  92 129 237  41 244 101 190 135   8 143]</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[ 96  46 242 199 145 222  96 118 145  25 218 182 252 175 155  71   4 108  55 166  17  15  21 252  96  20 137  31 182  77 136  35]</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[ 47 225 134 202 187 111  38  84  96  33 253 100  62 224 111 213 156  26  62 184 207  28   0  90 238 247  72  13  47 122  39 132]</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[203 120  41  12 104 241 114 234 122 216   3  26   5 157  88 173 227 110 186 106 152  29  58   4 202 174 126 233  70 228  44 109]</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[ 24 122 241  91 205 191 203  96 206 252  28 104  13  72 139  33 154 247 155 163 112 200 186 204 138 203 149  36 126  47 148 203]</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[238 245  18 217 133  17 184 185  37 120  85 104 189 234 110  96  46 191 208  82 103  36 133  11 187 159 113 230  91 146 134 204]</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[ 31 130 175  72 196 146 232 214  49  51  50 223 238 159 224 197 165  85 206  88  99 243 159 110 193 186  41 173 128  19 204 245]</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[ 30  25 220   2 138 215 214  79  34  29  31 124 244 236 192 235  16  22 213 229 250  77 213 116 196 218 157  23  23 100 101 222]</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[135 209 164 163  45 217 141 143 250 222 212 141 218 157  99 103  60 188  16  69 136 210 205 197  95 242  18  88 101 193 102 154]</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[143 130 157 209 112 175 207  30 209  89 144 212 126 197 196  40  30  37 245  89 117  92 253  79  39  65  21  24 201 199 116 220]</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[128  55 119 254   7 199  48 102   0   1  26  91 222 198  45 209  90 182 51  24  50  53 177  29  42   3  87  41 212  41 198  38]</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[ 74 165 229  24 241  34 144 154  89 207  15 252 232 230  39 210 151 141 1 110 222 221  42 141  47  97 241 189   4  27 135  93]</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[225 168  64  26 135 186 146 235 210 232 136 224  40  54 154  21 113  70 43  19  24   3  90 102 164 107 232  70  85 241   0  58]</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[ 19 237 120  55   6 187 199 211  53 230 160 234 119  77 113 217 169  11 161 251 186  49 147 139 110 156  79  21  53 162  38   9]</a:t>
            </a:r>
            <a:endParaRPr b="0" i="0" sz="600" u="none" cap="none" strike="noStrike">
              <a:solidFill>
                <a:srgbClr val="21212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600"/>
              <a:buFont typeface="Arial"/>
              <a:buNone/>
            </a:pPr>
            <a:r>
              <a:rPr b="0" i="0" lang="ru-RU" sz="600" u="none" cap="none" strike="noStrike">
                <a:solidFill>
                  <a:srgbClr val="212121"/>
                </a:solidFill>
                <a:latin typeface="Courier New"/>
                <a:ea typeface="Courier New"/>
                <a:cs typeface="Courier New"/>
                <a:sym typeface="Courier New"/>
              </a:rPr>
              <a:t> [202  43  98  54 121 205  47 155  47 163  11 163  65 114 230  74 103 169 36 175 207  74 132  39  79  17  45 198  59  30 225 134]]</a:t>
            </a:r>
            <a:endParaRPr b="0" i="0" sz="600" u="none" cap="none" strike="noStrike">
              <a:solidFill>
                <a:srgbClr val="000000"/>
              </a:solidFill>
              <a:latin typeface="Arial"/>
              <a:ea typeface="Arial"/>
              <a:cs typeface="Arial"/>
              <a:sym typeface="Arial"/>
            </a:endParaRPr>
          </a:p>
        </p:txBody>
      </p:sp>
      <p:pic>
        <p:nvPicPr>
          <p:cNvPr id="116" name="Google Shape;116;p2"/>
          <p:cNvPicPr preferRelativeResize="0"/>
          <p:nvPr/>
        </p:nvPicPr>
        <p:blipFill rotWithShape="1">
          <a:blip r:embed="rId6">
            <a:alphaModFix/>
          </a:blip>
          <a:srcRect b="0" l="0" r="0" t="0"/>
          <a:stretch/>
        </p:blipFill>
        <p:spPr>
          <a:xfrm>
            <a:off x="1956550" y="4122800"/>
            <a:ext cx="1500650" cy="1500650"/>
          </a:xfrm>
          <a:prstGeom prst="rect">
            <a:avLst/>
          </a:prstGeom>
          <a:noFill/>
          <a:ln>
            <a:noFill/>
          </a:ln>
        </p:spPr>
      </p:pic>
      <p:pic>
        <p:nvPicPr>
          <p:cNvPr id="117" name="Google Shape;117;p2"/>
          <p:cNvPicPr preferRelativeResize="0"/>
          <p:nvPr/>
        </p:nvPicPr>
        <p:blipFill rotWithShape="1">
          <a:blip r:embed="rId7">
            <a:alphaModFix/>
          </a:blip>
          <a:srcRect b="0" l="0" r="0" t="0"/>
          <a:stretch/>
        </p:blipFill>
        <p:spPr>
          <a:xfrm>
            <a:off x="0" y="1661160"/>
            <a:ext cx="12175200" cy="4908480"/>
          </a:xfrm>
          <a:prstGeom prst="rect">
            <a:avLst/>
          </a:prstGeom>
          <a:noFill/>
          <a:ln>
            <a:noFill/>
          </a:ln>
        </p:spPr>
      </p:pic>
      <p:pic>
        <p:nvPicPr>
          <p:cNvPr id="118" name="Google Shape;118;p2"/>
          <p:cNvPicPr preferRelativeResize="0"/>
          <p:nvPr/>
        </p:nvPicPr>
        <p:blipFill rotWithShape="1">
          <a:blip r:embed="rId8">
            <a:alphaModFix/>
          </a:blip>
          <a:srcRect b="0" l="0" r="0" t="0"/>
          <a:stretch/>
        </p:blipFill>
        <p:spPr>
          <a:xfrm>
            <a:off x="479049" y="1936800"/>
            <a:ext cx="3407151" cy="1827480"/>
          </a:xfrm>
          <a:prstGeom prst="rect">
            <a:avLst/>
          </a:prstGeom>
          <a:noFill/>
          <a:ln>
            <a:noFill/>
          </a:ln>
        </p:spPr>
      </p:pic>
      <p:sp>
        <p:nvSpPr>
          <p:cNvPr id="119" name="Google Shape;119;p2"/>
          <p:cNvSpPr txBox="1"/>
          <p:nvPr/>
        </p:nvSpPr>
        <p:spPr>
          <a:xfrm>
            <a:off x="372244" y="1936800"/>
            <a:ext cx="4275956" cy="154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ru-RU" sz="1600" u="none" cap="none" strike="noStrike">
                <a:solidFill>
                  <a:srgbClr val="000000"/>
                </a:solidFill>
                <a:latin typeface="Century Gothic"/>
                <a:ea typeface="Century Gothic"/>
                <a:cs typeface="Century Gothic"/>
                <a:sym typeface="Century Gothic"/>
              </a:rPr>
              <a:t>“Марк Корнуэлл ел хлеб с сыром, когда раздался стук в дверь. Комната была маленькой и холодной: горстка горевших прутьев в маленьком камине не согревала ее.”</a:t>
            </a:r>
            <a:endParaRPr b="0" i="0" sz="1600" u="none" cap="none" strike="noStrike">
              <a:solidFill>
                <a:srgbClr val="00000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13"/>
                                        </p:tgtEl>
                                      </p:cBhvr>
                                    </p:animEffect>
                                    <p:set>
                                      <p:cBhvr>
                                        <p:cTn dur="1" fill="hold">
                                          <p:stCondLst>
                                            <p:cond delay="1000"/>
                                          </p:stCondLst>
                                        </p:cTn>
                                        <p:tgtEl>
                                          <p:spTgt spid="11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4"/>
                                        </p:tgtEl>
                                      </p:cBhvr>
                                    </p:animEffect>
                                    <p:set>
                                      <p:cBhvr>
                                        <p:cTn dur="1" fill="hold">
                                          <p:stCondLst>
                                            <p:cond delay="1000"/>
                                          </p:stCondLst>
                                        </p:cTn>
                                        <p:tgtEl>
                                          <p:spTgt spid="11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18"/>
                                        </p:tgtEl>
                                      </p:cBhvr>
                                    </p:animEffect>
                                    <p:set>
                                      <p:cBhvr>
                                        <p:cTn dur="1" fill="hold">
                                          <p:stCondLst>
                                            <p:cond delay="1000"/>
                                          </p:stCondLst>
                                        </p:cTn>
                                        <p:tgtEl>
                                          <p:spTgt spid="11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5"/>
                                        </p:tgtEl>
                                      </p:cBhvr>
                                    </p:animEffect>
                                    <p:set>
                                      <p:cBhvr>
                                        <p:cTn dur="1" fill="hold">
                                          <p:stCondLst>
                                            <p:cond delay="1000"/>
                                          </p:stCondLst>
                                        </p:cTn>
                                        <p:tgtEl>
                                          <p:spTgt spid="11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descr="ÐÐ°ÑÑÐ¸Ð½ÐºÐ¸ Ð¿Ð¾ Ð·Ð°Ð¿ÑÐ¾ÑÑ dots" id="124" name="Google Shape;124;p3"/>
          <p:cNvPicPr preferRelativeResize="0"/>
          <p:nvPr/>
        </p:nvPicPr>
        <p:blipFill rotWithShape="1">
          <a:blip r:embed="rId3">
            <a:alphaModFix/>
          </a:blip>
          <a:srcRect b="67063" l="0" r="0" t="2864"/>
          <a:stretch/>
        </p:blipFill>
        <p:spPr>
          <a:xfrm>
            <a:off x="1411489" y="5870201"/>
            <a:ext cx="3284859" cy="987800"/>
          </a:xfrm>
          <a:prstGeom prst="rect">
            <a:avLst/>
          </a:prstGeom>
          <a:noFill/>
          <a:ln>
            <a:noFill/>
          </a:ln>
        </p:spPr>
      </p:pic>
      <p:sp>
        <p:nvSpPr>
          <p:cNvPr id="125" name="Google Shape;125;p3"/>
          <p:cNvSpPr/>
          <p:nvPr/>
        </p:nvSpPr>
        <p:spPr>
          <a:xfrm>
            <a:off x="0" y="1"/>
            <a:ext cx="1411489" cy="6858000"/>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2763F9"/>
              </a:solidFill>
              <a:latin typeface="Arial"/>
              <a:ea typeface="Arial"/>
              <a:cs typeface="Arial"/>
              <a:sym typeface="Arial"/>
            </a:endParaRPr>
          </a:p>
        </p:txBody>
      </p:sp>
      <p:sp>
        <p:nvSpPr>
          <p:cNvPr id="126" name="Google Shape;126;p3"/>
          <p:cNvSpPr/>
          <p:nvPr/>
        </p:nvSpPr>
        <p:spPr>
          <a:xfrm>
            <a:off x="1785352" y="1641044"/>
            <a:ext cx="1368000" cy="36000"/>
          </a:xfrm>
          <a:prstGeom prst="rect">
            <a:avLst/>
          </a:prstGeom>
          <a:solidFill>
            <a:srgbClr val="5367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7" name="Google Shape;127;p3"/>
          <p:cNvSpPr txBox="1"/>
          <p:nvPr/>
        </p:nvSpPr>
        <p:spPr>
          <a:xfrm>
            <a:off x="1785351" y="-104192"/>
            <a:ext cx="5365087" cy="1091992"/>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r>
              <a:rPr b="1" i="0" lang="ru-RU" sz="5400" u="none" cap="none" strike="noStrike">
                <a:solidFill>
                  <a:srgbClr val="53678F"/>
                </a:solidFill>
                <a:latin typeface="Verdana"/>
                <a:ea typeface="Verdana"/>
                <a:cs typeface="Verdana"/>
                <a:sym typeface="Verdana"/>
              </a:rPr>
              <a:t>Токенизация</a:t>
            </a:r>
            <a:endParaRPr b="1" i="0" sz="5400" u="none" cap="none" strike="noStrike">
              <a:solidFill>
                <a:srgbClr val="53678F"/>
              </a:solidFill>
              <a:latin typeface="Verdana"/>
              <a:ea typeface="Verdana"/>
              <a:cs typeface="Verdana"/>
              <a:sym typeface="Verdana"/>
            </a:endParaRPr>
          </a:p>
        </p:txBody>
      </p:sp>
      <p:pic>
        <p:nvPicPr>
          <p:cNvPr descr="ÐÐ°ÑÑÐ¸Ð½ÐºÐ¸ Ð¿Ð¾ Ð·Ð°Ð¿ÑÐ¾ÑÑ dots" id="128" name="Google Shape;128;p3"/>
          <p:cNvPicPr preferRelativeResize="0"/>
          <p:nvPr/>
        </p:nvPicPr>
        <p:blipFill rotWithShape="1">
          <a:blip r:embed="rId3">
            <a:alphaModFix/>
          </a:blip>
          <a:srcRect b="67063" l="0" r="0" t="2864"/>
          <a:stretch/>
        </p:blipFill>
        <p:spPr>
          <a:xfrm>
            <a:off x="8823309" y="0"/>
            <a:ext cx="3284859" cy="987800"/>
          </a:xfrm>
          <a:prstGeom prst="rect">
            <a:avLst/>
          </a:prstGeom>
          <a:noFill/>
          <a:ln>
            <a:noFill/>
          </a:ln>
        </p:spPr>
      </p:pic>
      <p:sp>
        <p:nvSpPr>
          <p:cNvPr id="129" name="Google Shape;129;p3"/>
          <p:cNvSpPr/>
          <p:nvPr/>
        </p:nvSpPr>
        <p:spPr>
          <a:xfrm flipH="1">
            <a:off x="903784" y="1935851"/>
            <a:ext cx="6878297" cy="4560185"/>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0" name="Google Shape;130;p3"/>
          <p:cNvPicPr preferRelativeResize="0"/>
          <p:nvPr/>
        </p:nvPicPr>
        <p:blipFill rotWithShape="1">
          <a:blip r:embed="rId4">
            <a:alphaModFix/>
          </a:blip>
          <a:srcRect b="2493" l="0" r="2135" t="13826"/>
          <a:stretch/>
        </p:blipFill>
        <p:spPr>
          <a:xfrm>
            <a:off x="903784" y="1935850"/>
            <a:ext cx="6731456" cy="4428251"/>
          </a:xfrm>
          <a:prstGeom prst="rect">
            <a:avLst/>
          </a:prstGeom>
          <a:noFill/>
          <a:ln>
            <a:noFill/>
          </a:ln>
        </p:spPr>
      </p:pic>
      <p:pic>
        <p:nvPicPr>
          <p:cNvPr id="131" name="Google Shape;131;p3"/>
          <p:cNvPicPr preferRelativeResize="0"/>
          <p:nvPr/>
        </p:nvPicPr>
        <p:blipFill rotWithShape="1">
          <a:blip r:embed="rId5">
            <a:alphaModFix/>
          </a:blip>
          <a:srcRect b="0" l="0" r="0" t="0"/>
          <a:stretch/>
        </p:blipFill>
        <p:spPr>
          <a:xfrm>
            <a:off x="903785" y="1935850"/>
            <a:ext cx="7127695" cy="4560186"/>
          </a:xfrm>
          <a:prstGeom prst="rect">
            <a:avLst/>
          </a:prstGeom>
          <a:noFill/>
          <a:ln>
            <a:noFill/>
          </a:ln>
        </p:spPr>
      </p:pic>
      <p:sp>
        <p:nvSpPr>
          <p:cNvPr id="132" name="Google Shape;132;p3"/>
          <p:cNvSpPr txBox="1"/>
          <p:nvPr/>
        </p:nvSpPr>
        <p:spPr>
          <a:xfrm>
            <a:off x="1785352" y="942904"/>
            <a:ext cx="3415500" cy="445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0" i="0" lang="ru-RU" sz="2600" u="none" cap="none" strike="noStrike">
                <a:solidFill>
                  <a:srgbClr val="617085"/>
                </a:solidFill>
                <a:latin typeface="Century Gothic"/>
                <a:ea typeface="Century Gothic"/>
                <a:cs typeface="Century Gothic"/>
                <a:sym typeface="Century Gothic"/>
              </a:rPr>
              <a:t>библиотека Keras</a:t>
            </a:r>
            <a:endParaRPr b="0" i="0" sz="2600" u="none" cap="none" strike="noStrike">
              <a:solidFill>
                <a:srgbClr val="617085"/>
              </a:solidFill>
              <a:latin typeface="Century Gothic"/>
              <a:ea typeface="Century Gothic"/>
              <a:cs typeface="Century Gothic"/>
              <a:sym typeface="Century Gothic"/>
            </a:endParaRPr>
          </a:p>
        </p:txBody>
      </p:sp>
      <p:sp>
        <p:nvSpPr>
          <p:cNvPr id="133" name="Google Shape;133;p3"/>
          <p:cNvSpPr txBox="1"/>
          <p:nvPr/>
        </p:nvSpPr>
        <p:spPr>
          <a:xfrm>
            <a:off x="8613100" y="1920981"/>
            <a:ext cx="3319820" cy="427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б - </a:t>
            </a:r>
            <a:r>
              <a:rPr b="0" i="1" lang="ru-RU" sz="1800" u="none" cap="none" strike="noStrike">
                <a:solidFill>
                  <a:srgbClr val="3F3F3F"/>
                </a:solidFill>
                <a:latin typeface="Century Gothic"/>
                <a:ea typeface="Century Gothic"/>
                <a:cs typeface="Century Gothic"/>
                <a:sym typeface="Century Gothic"/>
              </a:rPr>
              <a:t>10000110000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и - </a:t>
            </a:r>
            <a:r>
              <a:rPr b="0" i="1" lang="ru-RU" sz="1800" u="none" cap="none" strike="noStrike">
                <a:solidFill>
                  <a:srgbClr val="3F3F3F"/>
                </a:solidFill>
                <a:latin typeface="Century Gothic"/>
                <a:ea typeface="Century Gothic"/>
                <a:cs typeface="Century Gothic"/>
                <a:sym typeface="Century Gothic"/>
              </a:rPr>
              <a:t>10000111000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б - </a:t>
            </a:r>
            <a:r>
              <a:rPr b="0" i="1" lang="ru-RU" sz="1800" u="none" cap="none" strike="noStrike">
                <a:solidFill>
                  <a:srgbClr val="3F3F3F"/>
                </a:solidFill>
                <a:latin typeface="Century Gothic"/>
                <a:ea typeface="Century Gothic"/>
                <a:cs typeface="Century Gothic"/>
                <a:sym typeface="Century Gothic"/>
              </a:rPr>
              <a:t>10000110000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л - </a:t>
            </a:r>
            <a:r>
              <a:rPr b="0" i="1" lang="ru-RU" sz="1800" u="none" cap="none" strike="noStrike">
                <a:solidFill>
                  <a:srgbClr val="3F3F3F"/>
                </a:solidFill>
                <a:latin typeface="Century Gothic"/>
                <a:ea typeface="Century Gothic"/>
                <a:cs typeface="Century Gothic"/>
                <a:sym typeface="Century Gothic"/>
              </a:rPr>
              <a:t>10000111011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и - </a:t>
            </a:r>
            <a:r>
              <a:rPr b="0" i="1" lang="ru-RU" sz="1800" u="none" cap="none" strike="noStrike">
                <a:solidFill>
                  <a:srgbClr val="3F3F3F"/>
                </a:solidFill>
                <a:latin typeface="Century Gothic"/>
                <a:ea typeface="Century Gothic"/>
                <a:cs typeface="Century Gothic"/>
                <a:sym typeface="Century Gothic"/>
              </a:rPr>
              <a:t>10000111000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о - </a:t>
            </a:r>
            <a:r>
              <a:rPr b="0" i="1" lang="ru-RU" sz="1800" u="none" cap="none" strike="noStrike">
                <a:solidFill>
                  <a:srgbClr val="3F3F3F"/>
                </a:solidFill>
                <a:latin typeface="Century Gothic"/>
                <a:ea typeface="Century Gothic"/>
                <a:cs typeface="Century Gothic"/>
                <a:sym typeface="Century Gothic"/>
              </a:rPr>
              <a:t>10000111110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т - </a:t>
            </a:r>
            <a:r>
              <a:rPr b="0" i="1" lang="ru-RU" sz="1800" u="none" cap="none" strike="noStrike">
                <a:solidFill>
                  <a:srgbClr val="3F3F3F"/>
                </a:solidFill>
                <a:latin typeface="Century Gothic"/>
                <a:ea typeface="Century Gothic"/>
                <a:cs typeface="Century Gothic"/>
                <a:sym typeface="Century Gothic"/>
              </a:rPr>
              <a:t>10000111110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е - </a:t>
            </a:r>
            <a:r>
              <a:rPr b="0" i="1" lang="ru-RU" sz="1800" u="none" cap="none" strike="noStrike">
                <a:solidFill>
                  <a:srgbClr val="3F3F3F"/>
                </a:solidFill>
                <a:latin typeface="Century Gothic"/>
                <a:ea typeface="Century Gothic"/>
                <a:cs typeface="Century Gothic"/>
                <a:sym typeface="Century Gothic"/>
              </a:rPr>
              <a:t>10000110101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к - </a:t>
            </a:r>
            <a:r>
              <a:rPr b="0" i="1" lang="ru-RU" sz="1800" u="none" cap="none" strike="noStrike">
                <a:solidFill>
                  <a:srgbClr val="3F3F3F"/>
                </a:solidFill>
                <a:latin typeface="Century Gothic"/>
                <a:ea typeface="Century Gothic"/>
                <a:cs typeface="Century Gothic"/>
                <a:sym typeface="Century Gothic"/>
              </a:rPr>
              <a:t>10000111010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а - </a:t>
            </a:r>
            <a:r>
              <a:rPr b="0" i="1" lang="ru-RU" sz="1800" u="none" cap="none" strike="noStrike">
                <a:solidFill>
                  <a:srgbClr val="3F3F3F"/>
                </a:solidFill>
                <a:latin typeface="Century Gothic"/>
                <a:ea typeface="Century Gothic"/>
                <a:cs typeface="Century Gothic"/>
                <a:sym typeface="Century Gothic"/>
              </a:rPr>
              <a:t>10000110000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 ‘- </a:t>
            </a:r>
            <a:r>
              <a:rPr b="0" i="1" lang="ru-RU" sz="1800" u="none" cap="none" strike="noStrike">
                <a:solidFill>
                  <a:srgbClr val="3F3F3F"/>
                </a:solidFill>
                <a:latin typeface="Century Gothic"/>
                <a:ea typeface="Century Gothic"/>
                <a:cs typeface="Century Gothic"/>
                <a:sym typeface="Century Gothic"/>
              </a:rPr>
              <a:t>00100000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K - </a:t>
            </a:r>
            <a:r>
              <a:rPr b="0" i="1" lang="ru-RU" sz="1800" u="none" cap="none" strike="noStrike">
                <a:solidFill>
                  <a:srgbClr val="3F3F3F"/>
                </a:solidFill>
                <a:latin typeface="Century Gothic"/>
                <a:ea typeface="Century Gothic"/>
                <a:cs typeface="Century Gothic"/>
                <a:sym typeface="Century Gothic"/>
              </a:rPr>
              <a:t>01001011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e - </a:t>
            </a:r>
            <a:r>
              <a:rPr b="0" i="1" lang="ru-RU" sz="1800" u="none" cap="none" strike="noStrike">
                <a:solidFill>
                  <a:srgbClr val="3F3F3F"/>
                </a:solidFill>
                <a:latin typeface="Century Gothic"/>
                <a:ea typeface="Century Gothic"/>
                <a:cs typeface="Century Gothic"/>
                <a:sym typeface="Century Gothic"/>
              </a:rPr>
              <a:t>01100101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r - </a:t>
            </a:r>
            <a:r>
              <a:rPr b="0" i="1" lang="ru-RU" sz="1800" u="none" cap="none" strike="noStrike">
                <a:solidFill>
                  <a:srgbClr val="3F3F3F"/>
                </a:solidFill>
                <a:latin typeface="Century Gothic"/>
                <a:ea typeface="Century Gothic"/>
                <a:cs typeface="Century Gothic"/>
                <a:sym typeface="Century Gothic"/>
              </a:rPr>
              <a:t>01110010</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a - </a:t>
            </a:r>
            <a:r>
              <a:rPr b="0" i="1" lang="ru-RU" sz="1800" u="none" cap="none" strike="noStrike">
                <a:solidFill>
                  <a:srgbClr val="3F3F3F"/>
                </a:solidFill>
                <a:latin typeface="Century Gothic"/>
                <a:ea typeface="Century Gothic"/>
                <a:cs typeface="Century Gothic"/>
                <a:sym typeface="Century Gothic"/>
              </a:rPr>
              <a:t>01100001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800" u="none" cap="none" strike="noStrike">
                <a:solidFill>
                  <a:srgbClr val="3F3F3F"/>
                </a:solidFill>
                <a:latin typeface="Century Gothic"/>
                <a:ea typeface="Century Gothic"/>
                <a:cs typeface="Century Gothic"/>
                <a:sym typeface="Century Gothic"/>
              </a:rPr>
              <a:t>s - </a:t>
            </a:r>
            <a:r>
              <a:rPr b="0" i="1" lang="ru-RU" sz="1800" u="none" cap="none" strike="noStrike">
                <a:solidFill>
                  <a:srgbClr val="3F3F3F"/>
                </a:solidFill>
                <a:latin typeface="Century Gothic"/>
                <a:ea typeface="Century Gothic"/>
                <a:cs typeface="Century Gothic"/>
                <a:sym typeface="Century Gothic"/>
              </a:rPr>
              <a:t>01110011</a:t>
            </a:r>
            <a:endParaRPr b="0" i="1" sz="18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3F3F3F"/>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descr="D:\Наташа\корел\сувалкина\фото подборка\4e51c2_8c584bcb69894647849f14b36029b004_mv2.jpg" id="138" name="Google Shape;138;p4"/>
          <p:cNvPicPr preferRelativeResize="0"/>
          <p:nvPr/>
        </p:nvPicPr>
        <p:blipFill rotWithShape="1">
          <a:blip r:embed="rId3">
            <a:alphaModFix/>
          </a:blip>
          <a:srcRect b="0" l="0" r="51993" t="38439"/>
          <a:stretch/>
        </p:blipFill>
        <p:spPr>
          <a:xfrm>
            <a:off x="-1627" y="0"/>
            <a:ext cx="5853788" cy="5001491"/>
          </a:xfrm>
          <a:prstGeom prst="rect">
            <a:avLst/>
          </a:prstGeom>
          <a:noFill/>
          <a:ln>
            <a:noFill/>
          </a:ln>
        </p:spPr>
      </p:pic>
      <p:sp>
        <p:nvSpPr>
          <p:cNvPr id="139" name="Google Shape;139;p4"/>
          <p:cNvSpPr txBox="1"/>
          <p:nvPr/>
        </p:nvSpPr>
        <p:spPr>
          <a:xfrm>
            <a:off x="7340805" y="1512710"/>
            <a:ext cx="1494587"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марк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корнуэлл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ел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хлеб</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с</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сыром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когда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раздался</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стук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дверь</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комната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была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маленькой</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и</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холодной</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горстка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горевших</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прутьев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маленьком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камине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согревала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300" u="none" cap="none" strike="noStrike">
                <a:solidFill>
                  <a:srgbClr val="3F3F3F"/>
                </a:solidFill>
                <a:latin typeface="Century Gothic"/>
                <a:ea typeface="Century Gothic"/>
                <a:cs typeface="Century Gothic"/>
                <a:sym typeface="Century Gothic"/>
              </a:rPr>
              <a:t>ее</a:t>
            </a:r>
            <a:endParaRPr b="0" i="0" sz="1300" u="none" cap="none" strike="noStrike">
              <a:solidFill>
                <a:srgbClr val="3F3F3F"/>
              </a:solidFill>
              <a:latin typeface="Century Gothic"/>
              <a:ea typeface="Century Gothic"/>
              <a:cs typeface="Century Gothic"/>
              <a:sym typeface="Century Gothic"/>
            </a:endParaRPr>
          </a:p>
        </p:txBody>
      </p:sp>
      <p:sp>
        <p:nvSpPr>
          <p:cNvPr id="140" name="Google Shape;140;p4"/>
          <p:cNvSpPr txBox="1"/>
          <p:nvPr/>
        </p:nvSpPr>
        <p:spPr>
          <a:xfrm>
            <a:off x="8699985" y="1512710"/>
            <a:ext cx="540708" cy="457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9</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1" i="0" lang="ru-RU" sz="1300" u="none" cap="none" strike="noStrike">
                <a:solidFill>
                  <a:srgbClr val="FF0000"/>
                </a:solidFill>
                <a:latin typeface="Century Gothic"/>
                <a:ea typeface="Century Gothic"/>
                <a:cs typeface="Century Gothic"/>
                <a:sym typeface="Century Gothic"/>
              </a:rPr>
              <a:t>10</a:t>
            </a:r>
            <a:endParaRPr b="1" i="0" sz="1300" u="none" cap="none" strike="noStrike">
              <a:solidFill>
                <a:srgbClr val="FF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19</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1" i="0" lang="ru-RU" sz="1300" u="none" cap="none" strike="noStrike">
                <a:solidFill>
                  <a:srgbClr val="FF0000"/>
                </a:solidFill>
                <a:latin typeface="Century Gothic"/>
                <a:ea typeface="Century Gothic"/>
                <a:cs typeface="Century Gothic"/>
                <a:sym typeface="Century Gothic"/>
              </a:rPr>
              <a:t>10</a:t>
            </a:r>
            <a:endParaRPr b="1" i="0" sz="1300" u="none" cap="none" strike="noStrike">
              <a:solidFill>
                <a:srgbClr val="FF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24</a:t>
            </a:r>
            <a:endParaRPr b="0" i="0" sz="1300" u="none" cap="none" strike="noStrike">
              <a:solidFill>
                <a:srgbClr val="3F3F3F"/>
              </a:solidFill>
              <a:latin typeface="Century Gothic"/>
              <a:ea typeface="Century Gothic"/>
              <a:cs typeface="Century Gothic"/>
              <a:sym typeface="Century Gothic"/>
            </a:endParaRPr>
          </a:p>
        </p:txBody>
      </p:sp>
      <p:sp>
        <p:nvSpPr>
          <p:cNvPr id="141" name="Google Shape;141;p4"/>
          <p:cNvSpPr txBox="1"/>
          <p:nvPr/>
        </p:nvSpPr>
        <p:spPr>
          <a:xfrm>
            <a:off x="9636956" y="1512710"/>
            <a:ext cx="1652076"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была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горевших</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горстка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дверь</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ее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ел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и</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камине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когда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комната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корнуэлл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маленькой</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маленьком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марк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прутьев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раздался</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согревала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стук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сыром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хлеб</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холодной</a:t>
            </a:r>
            <a:endParaRPr b="0" i="0" sz="1300" u="none" cap="none" strike="noStrike">
              <a:solidFill>
                <a:srgbClr val="3F3F3F"/>
              </a:solidFill>
              <a:latin typeface="Century Gothic"/>
              <a:ea typeface="Century Gothic"/>
              <a:cs typeface="Century Gothic"/>
              <a:sym typeface="Century Gothic"/>
            </a:endParaRPr>
          </a:p>
        </p:txBody>
      </p:sp>
      <p:sp>
        <p:nvSpPr>
          <p:cNvPr id="142" name="Google Shape;142;p4"/>
          <p:cNvSpPr txBox="1"/>
          <p:nvPr/>
        </p:nvSpPr>
        <p:spPr>
          <a:xfrm>
            <a:off x="11119775" y="1512710"/>
            <a:ext cx="540708"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9</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19</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24</a:t>
            </a:r>
            <a:endParaRPr b="0" i="0" sz="1300" u="none" cap="none" strike="noStrike">
              <a:solidFill>
                <a:srgbClr val="3F3F3F"/>
              </a:solidFill>
              <a:latin typeface="Century Gothic"/>
              <a:ea typeface="Century Gothic"/>
              <a:cs typeface="Century Gothic"/>
              <a:sym typeface="Century Gothic"/>
            </a:endParaRPr>
          </a:p>
        </p:txBody>
      </p:sp>
      <p:sp>
        <p:nvSpPr>
          <p:cNvPr id="143" name="Google Shape;143;p4"/>
          <p:cNvSpPr txBox="1"/>
          <p:nvPr/>
        </p:nvSpPr>
        <p:spPr>
          <a:xfrm>
            <a:off x="6218663" y="164840"/>
            <a:ext cx="5365087" cy="1091992"/>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r>
              <a:rPr b="1" i="0" lang="ru-RU" sz="5400" u="none" cap="none" strike="noStrike">
                <a:solidFill>
                  <a:srgbClr val="2763F9"/>
                </a:solidFill>
                <a:latin typeface="Verdana"/>
                <a:ea typeface="Verdana"/>
                <a:cs typeface="Verdana"/>
                <a:sym typeface="Verdana"/>
              </a:rPr>
              <a:t>Токенизация</a:t>
            </a:r>
            <a:endParaRPr b="1" i="0" sz="5400" u="none" cap="none" strike="noStrike">
              <a:solidFill>
                <a:srgbClr val="2763F9"/>
              </a:solidFill>
              <a:latin typeface="Verdana"/>
              <a:ea typeface="Verdana"/>
              <a:cs typeface="Verdana"/>
              <a:sym typeface="Verdana"/>
            </a:endParaRPr>
          </a:p>
        </p:txBody>
      </p:sp>
      <p:sp>
        <p:nvSpPr>
          <p:cNvPr id="144" name="Google Shape;144;p4"/>
          <p:cNvSpPr/>
          <p:nvPr/>
        </p:nvSpPr>
        <p:spPr>
          <a:xfrm flipH="1">
            <a:off x="858873" y="1571200"/>
            <a:ext cx="5953405" cy="434192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5" name="Google Shape;145;p4"/>
          <p:cNvPicPr preferRelativeResize="0"/>
          <p:nvPr/>
        </p:nvPicPr>
        <p:blipFill rotWithShape="1">
          <a:blip r:embed="rId4">
            <a:alphaModFix/>
          </a:blip>
          <a:srcRect b="0" l="0" r="0" t="0"/>
          <a:stretch/>
        </p:blipFill>
        <p:spPr>
          <a:xfrm>
            <a:off x="858875" y="1571200"/>
            <a:ext cx="5953405" cy="4341920"/>
          </a:xfrm>
          <a:prstGeom prst="rect">
            <a:avLst/>
          </a:prstGeom>
          <a:noFill/>
          <a:ln>
            <a:noFill/>
          </a:ln>
        </p:spPr>
      </p:pic>
      <p:sp>
        <p:nvSpPr>
          <p:cNvPr id="146" name="Google Shape;146;p4"/>
          <p:cNvSpPr txBox="1"/>
          <p:nvPr/>
        </p:nvSpPr>
        <p:spPr>
          <a:xfrm>
            <a:off x="1555425" y="2272145"/>
            <a:ext cx="4560300" cy="997800"/>
          </a:xfrm>
          <a:prstGeom prst="rect">
            <a:avLst/>
          </a:prstGeom>
          <a:noFill/>
          <a:ln>
            <a:noFill/>
          </a:ln>
        </p:spPr>
        <p:txBody>
          <a:bodyPr anchorCtr="0" anchor="t" bIns="91425" lIns="91425" spcFirstLastPara="1" rIns="91425" wrap="square" tIns="91425">
            <a:noAutofit/>
          </a:bodyPr>
          <a:lstStyle/>
          <a:p>
            <a:pPr indent="0" lvl="0" marL="0" marR="0" rtl="0" algn="l">
              <a:lnSpc>
                <a:spcPct val="200000"/>
              </a:lnSpc>
              <a:spcBef>
                <a:spcPts val="0"/>
              </a:spcBef>
              <a:spcAft>
                <a:spcPts val="0"/>
              </a:spcAft>
              <a:buClr>
                <a:srgbClr val="000000"/>
              </a:buClr>
              <a:buSzPts val="1800"/>
              <a:buFont typeface="Arial"/>
              <a:buNone/>
            </a:pPr>
            <a:r>
              <a:rPr b="0" i="0" lang="ru-RU" sz="1800" u="none" cap="none" strike="noStrike">
                <a:solidFill>
                  <a:srgbClr val="3F3F3F"/>
                </a:solidFill>
                <a:latin typeface="Century Gothic"/>
                <a:ea typeface="Century Gothic"/>
                <a:cs typeface="Century Gothic"/>
                <a:sym typeface="Century Gothic"/>
              </a:rPr>
              <a:t>“Марк Корнуэлл ел хлеб с сыром, когда раздался стук в дверь. Комната была маленькой и холодной: горстка горевших прутьев в маленьком камине не согревала ее.”</a:t>
            </a:r>
            <a:endParaRPr b="0" i="0" sz="1800" u="none" cap="none" strike="noStrike">
              <a:solidFill>
                <a:srgbClr val="3F3F3F"/>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descr="D:\Наташа\корел\сувалкина\фото подборка\4e51c2_8c584bcb69894647849f14b36029b004_mv2.jpg" id="151" name="Google Shape;151;p5"/>
          <p:cNvPicPr preferRelativeResize="0"/>
          <p:nvPr/>
        </p:nvPicPr>
        <p:blipFill rotWithShape="1">
          <a:blip r:embed="rId3">
            <a:alphaModFix/>
          </a:blip>
          <a:srcRect b="0" l="0" r="51993" t="38439"/>
          <a:stretch/>
        </p:blipFill>
        <p:spPr>
          <a:xfrm>
            <a:off x="-1627" y="0"/>
            <a:ext cx="5853788" cy="5001491"/>
          </a:xfrm>
          <a:prstGeom prst="rect">
            <a:avLst/>
          </a:prstGeom>
          <a:noFill/>
          <a:ln>
            <a:noFill/>
          </a:ln>
        </p:spPr>
      </p:pic>
      <p:sp>
        <p:nvSpPr>
          <p:cNvPr id="152" name="Google Shape;152;p5"/>
          <p:cNvSpPr txBox="1"/>
          <p:nvPr/>
        </p:nvSpPr>
        <p:spPr>
          <a:xfrm>
            <a:off x="6218663" y="164840"/>
            <a:ext cx="5365087" cy="1091992"/>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r>
              <a:rPr b="1" i="0" lang="ru-RU" sz="5400" u="none" cap="none" strike="noStrike">
                <a:solidFill>
                  <a:srgbClr val="2763F9"/>
                </a:solidFill>
                <a:latin typeface="Verdana"/>
                <a:ea typeface="Verdana"/>
                <a:cs typeface="Verdana"/>
                <a:sym typeface="Verdana"/>
              </a:rPr>
              <a:t>Токенизация</a:t>
            </a:r>
            <a:endParaRPr b="1" i="0" sz="5400" u="none" cap="none" strike="noStrike">
              <a:solidFill>
                <a:srgbClr val="2763F9"/>
              </a:solidFill>
              <a:latin typeface="Verdana"/>
              <a:ea typeface="Verdana"/>
              <a:cs typeface="Verdana"/>
              <a:sym typeface="Verdana"/>
            </a:endParaRPr>
          </a:p>
        </p:txBody>
      </p:sp>
      <p:sp>
        <p:nvSpPr>
          <p:cNvPr id="153" name="Google Shape;153;p5"/>
          <p:cNvSpPr/>
          <p:nvPr/>
        </p:nvSpPr>
        <p:spPr>
          <a:xfrm flipH="1">
            <a:off x="858873" y="1571200"/>
            <a:ext cx="5953405" cy="434192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4" name="Google Shape;154;p5"/>
          <p:cNvPicPr preferRelativeResize="0"/>
          <p:nvPr/>
        </p:nvPicPr>
        <p:blipFill rotWithShape="1">
          <a:blip r:embed="rId4">
            <a:alphaModFix/>
          </a:blip>
          <a:srcRect b="0" l="0" r="0" t="0"/>
          <a:stretch/>
        </p:blipFill>
        <p:spPr>
          <a:xfrm>
            <a:off x="858875" y="1571200"/>
            <a:ext cx="5953405" cy="4341920"/>
          </a:xfrm>
          <a:prstGeom prst="rect">
            <a:avLst/>
          </a:prstGeom>
          <a:noFill/>
          <a:ln>
            <a:noFill/>
          </a:ln>
        </p:spPr>
      </p:pic>
      <p:sp>
        <p:nvSpPr>
          <p:cNvPr id="155" name="Google Shape;155;p5"/>
          <p:cNvSpPr txBox="1"/>
          <p:nvPr/>
        </p:nvSpPr>
        <p:spPr>
          <a:xfrm>
            <a:off x="1555425" y="2272145"/>
            <a:ext cx="4560300" cy="997800"/>
          </a:xfrm>
          <a:prstGeom prst="rect">
            <a:avLst/>
          </a:prstGeom>
          <a:noFill/>
          <a:ln>
            <a:noFill/>
          </a:ln>
        </p:spPr>
        <p:txBody>
          <a:bodyPr anchorCtr="0" anchor="t" bIns="91425" lIns="91425" spcFirstLastPara="1" rIns="91425" wrap="square" tIns="91425">
            <a:noAutofit/>
          </a:bodyPr>
          <a:lstStyle/>
          <a:p>
            <a:pPr indent="0" lvl="0" marL="0" marR="0" rtl="0" algn="l">
              <a:lnSpc>
                <a:spcPct val="200000"/>
              </a:lnSpc>
              <a:spcBef>
                <a:spcPts val="0"/>
              </a:spcBef>
              <a:spcAft>
                <a:spcPts val="0"/>
              </a:spcAft>
              <a:buClr>
                <a:srgbClr val="000000"/>
              </a:buClr>
              <a:buSzPts val="1800"/>
              <a:buFont typeface="Arial"/>
              <a:buNone/>
            </a:pPr>
            <a:r>
              <a:rPr b="0" i="0" lang="ru-RU" sz="1800" u="none" cap="none" strike="noStrike">
                <a:solidFill>
                  <a:schemeClr val="dk1"/>
                </a:solidFill>
                <a:latin typeface="Century Gothic"/>
                <a:ea typeface="Century Gothic"/>
                <a:cs typeface="Century Gothic"/>
                <a:sym typeface="Century Gothic"/>
              </a:rPr>
              <a:t>“Марк Корнуэлл ел хлеб с сыром, когда раздался стук в дверь. Комната была маленькой и холодной: горстка горевших прутьев в маленьком камине не согревала ее.”</a:t>
            </a:r>
            <a:endParaRPr b="0" i="0" sz="1800" u="none" cap="none" strike="noStrike">
              <a:solidFill>
                <a:schemeClr val="dk1"/>
              </a:solidFill>
              <a:latin typeface="Century Gothic"/>
              <a:ea typeface="Century Gothic"/>
              <a:cs typeface="Century Gothic"/>
              <a:sym typeface="Century Gothic"/>
            </a:endParaRPr>
          </a:p>
        </p:txBody>
      </p:sp>
      <p:sp>
        <p:nvSpPr>
          <p:cNvPr id="156" name="Google Shape;156;p5"/>
          <p:cNvSpPr txBox="1"/>
          <p:nvPr/>
        </p:nvSpPr>
        <p:spPr>
          <a:xfrm>
            <a:off x="7053694" y="1454220"/>
            <a:ext cx="1310807"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и</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я</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что</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на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он</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как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то</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это</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но</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все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у</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по</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раздался</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комната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зияющая</a:t>
            </a:r>
            <a:endParaRPr b="0" i="0" sz="1300" u="none" cap="none" strike="noStrike">
              <a:solidFill>
                <a:srgbClr val="3F3F3F"/>
              </a:solidFill>
              <a:latin typeface="Century Gothic"/>
              <a:ea typeface="Century Gothic"/>
              <a:cs typeface="Century Gothic"/>
              <a:sym typeface="Century Gothic"/>
            </a:endParaRPr>
          </a:p>
        </p:txBody>
      </p:sp>
      <p:sp>
        <p:nvSpPr>
          <p:cNvPr id="157" name="Google Shape;157;p5"/>
          <p:cNvSpPr txBox="1"/>
          <p:nvPr/>
        </p:nvSpPr>
        <p:spPr>
          <a:xfrm>
            <a:off x="8078570" y="1454220"/>
            <a:ext cx="1119178"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9</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1295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2001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133072</a:t>
            </a:r>
            <a:endParaRPr b="0" i="0" sz="1300" u="none" cap="none" strike="noStrike">
              <a:solidFill>
                <a:srgbClr val="3F3F3F"/>
              </a:solidFill>
              <a:latin typeface="Century Gothic"/>
              <a:ea typeface="Century Gothic"/>
              <a:cs typeface="Century Gothic"/>
              <a:sym typeface="Century Gothic"/>
            </a:endParaRPr>
          </a:p>
        </p:txBody>
      </p:sp>
      <p:sp>
        <p:nvSpPr>
          <p:cNvPr id="158" name="Google Shape;158;p5"/>
          <p:cNvSpPr txBox="1"/>
          <p:nvPr/>
        </p:nvSpPr>
        <p:spPr>
          <a:xfrm>
            <a:off x="9401236" y="1454220"/>
            <a:ext cx="1490761"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марк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корнуэлл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ел</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хлеб</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сыром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когда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раздался</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стук</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дверь</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комната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была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маленькой</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и</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холодной</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горстка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горевших</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прутьев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в</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маленьком</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камине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не</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согревала</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ее</a:t>
            </a:r>
            <a:endParaRPr b="0" i="0" sz="1300" u="none" cap="none" strike="noStrike">
              <a:solidFill>
                <a:srgbClr val="3F3F3F"/>
              </a:solidFill>
              <a:latin typeface="Century Gothic"/>
              <a:ea typeface="Century Gothic"/>
              <a:cs typeface="Century Gothic"/>
              <a:sym typeface="Century Gothic"/>
            </a:endParaRPr>
          </a:p>
        </p:txBody>
      </p:sp>
      <p:sp>
        <p:nvSpPr>
          <p:cNvPr id="159" name="Google Shape;159;p5"/>
          <p:cNvSpPr txBox="1"/>
          <p:nvPr/>
        </p:nvSpPr>
        <p:spPr>
          <a:xfrm>
            <a:off x="10667832" y="1454220"/>
            <a:ext cx="1310807" cy="445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39585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134234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4028</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2866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19591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40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1295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2723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181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2001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95</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2174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2950</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108963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120123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59542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2</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6276</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10454</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3</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125417</a:t>
            </a:r>
            <a:endParaRPr b="0" i="0" sz="13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300"/>
              <a:buFont typeface="Arial"/>
              <a:buNone/>
            </a:pPr>
            <a:r>
              <a:rPr b="0" i="0" lang="ru-RU" sz="1300" u="none" cap="none" strike="noStrike">
                <a:solidFill>
                  <a:srgbClr val="3F3F3F"/>
                </a:solidFill>
                <a:latin typeface="Century Gothic"/>
                <a:ea typeface="Century Gothic"/>
                <a:cs typeface="Century Gothic"/>
                <a:sym typeface="Century Gothic"/>
              </a:rPr>
              <a:t>59</a:t>
            </a:r>
            <a:endParaRPr b="0" i="0" sz="1300" u="none" cap="none" strike="noStrike">
              <a:solidFill>
                <a:srgbClr val="3F3F3F"/>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descr="Картинки по запросу grey wave" id="164" name="Google Shape;164;p6"/>
          <p:cNvPicPr preferRelativeResize="0"/>
          <p:nvPr/>
        </p:nvPicPr>
        <p:blipFill rotWithShape="1">
          <a:blip r:embed="rId3">
            <a:alphaModFix/>
          </a:blip>
          <a:srcRect b="32574" l="71387" r="6854" t="1"/>
          <a:stretch/>
        </p:blipFill>
        <p:spPr>
          <a:xfrm flipH="1">
            <a:off x="9348952" y="1932086"/>
            <a:ext cx="2843048" cy="4925914"/>
          </a:xfrm>
          <a:prstGeom prst="rect">
            <a:avLst/>
          </a:prstGeom>
          <a:noFill/>
          <a:ln>
            <a:noFill/>
          </a:ln>
        </p:spPr>
      </p:pic>
      <p:pic>
        <p:nvPicPr>
          <p:cNvPr descr="Картинки по запросу grey wave" id="165" name="Google Shape;165;p6"/>
          <p:cNvPicPr preferRelativeResize="0"/>
          <p:nvPr/>
        </p:nvPicPr>
        <p:blipFill rotWithShape="1">
          <a:blip r:embed="rId3">
            <a:alphaModFix/>
          </a:blip>
          <a:srcRect b="32574" l="21442" r="6854" t="1"/>
          <a:stretch/>
        </p:blipFill>
        <p:spPr>
          <a:xfrm>
            <a:off x="-20203" y="1932086"/>
            <a:ext cx="9369155" cy="4925914"/>
          </a:xfrm>
          <a:prstGeom prst="rect">
            <a:avLst/>
          </a:prstGeom>
          <a:noFill/>
          <a:ln>
            <a:noFill/>
          </a:ln>
        </p:spPr>
      </p:pic>
      <p:sp>
        <p:nvSpPr>
          <p:cNvPr id="166" name="Google Shape;166;p6"/>
          <p:cNvSpPr/>
          <p:nvPr/>
        </p:nvSpPr>
        <p:spPr>
          <a:xfrm>
            <a:off x="-20203" y="1860592"/>
            <a:ext cx="222355" cy="3060192"/>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7" name="Google Shape;167;p6"/>
          <p:cNvSpPr/>
          <p:nvPr/>
        </p:nvSpPr>
        <p:spPr>
          <a:xfrm>
            <a:off x="983432" y="548680"/>
            <a:ext cx="6931328" cy="705086"/>
          </a:xfrm>
          <a:prstGeom prst="rect">
            <a:avLst/>
          </a:prstGeom>
          <a:noFill/>
          <a:ln>
            <a:noFill/>
          </a:ln>
        </p:spPr>
        <p:txBody>
          <a:bodyPr anchorCtr="0" anchor="t" bIns="45000" lIns="90000" spcFirstLastPara="1" rIns="90000" wrap="square" tIns="45000">
            <a:spAutoFit/>
          </a:bodyPr>
          <a:lstStyle/>
          <a:p>
            <a:pPr indent="0" lvl="0" marL="0" marR="0" rtl="0" algn="l">
              <a:lnSpc>
                <a:spcPct val="110000"/>
              </a:lnSpc>
              <a:spcBef>
                <a:spcPts val="0"/>
              </a:spcBef>
              <a:spcAft>
                <a:spcPts val="0"/>
              </a:spcAft>
              <a:buNone/>
            </a:pPr>
            <a:r>
              <a:rPr b="1" i="0" lang="ru-RU" sz="4000" u="none" cap="none" strike="noStrike">
                <a:solidFill>
                  <a:srgbClr val="2763F9"/>
                </a:solidFill>
                <a:latin typeface="Verdana"/>
                <a:ea typeface="Verdana"/>
                <a:cs typeface="Verdana"/>
                <a:sym typeface="Verdana"/>
              </a:rPr>
              <a:t>Bag Of Words</a:t>
            </a:r>
            <a:endParaRPr b="1" i="0" sz="4000" u="none" cap="none" strike="noStrike">
              <a:solidFill>
                <a:srgbClr val="2763F9"/>
              </a:solidFill>
              <a:latin typeface="Verdana"/>
              <a:ea typeface="Verdana"/>
              <a:cs typeface="Verdana"/>
              <a:sym typeface="Verdana"/>
            </a:endParaRPr>
          </a:p>
        </p:txBody>
      </p:sp>
      <p:sp>
        <p:nvSpPr>
          <p:cNvPr id="168" name="Google Shape;168;p6"/>
          <p:cNvSpPr/>
          <p:nvPr/>
        </p:nvSpPr>
        <p:spPr>
          <a:xfrm>
            <a:off x="1153448" y="1595932"/>
            <a:ext cx="1414160" cy="36000"/>
          </a:xfrm>
          <a:prstGeom prst="rect">
            <a:avLst/>
          </a:prstGeom>
          <a:solidFill>
            <a:srgbClr val="7477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D:\Наташа\корел\сувалкина\фото подборка\brain-digital-brain-hand_127544-42.jpg" id="169" name="Google Shape;169;p6"/>
          <p:cNvPicPr preferRelativeResize="0"/>
          <p:nvPr/>
        </p:nvPicPr>
        <p:blipFill rotWithShape="1">
          <a:blip r:embed="rId4">
            <a:alphaModFix/>
          </a:blip>
          <a:srcRect b="0" l="37951" r="7582" t="0"/>
          <a:stretch/>
        </p:blipFill>
        <p:spPr>
          <a:xfrm>
            <a:off x="7738456" y="734523"/>
            <a:ext cx="4118184" cy="5036527"/>
          </a:xfrm>
          <a:prstGeom prst="rect">
            <a:avLst/>
          </a:prstGeom>
          <a:noFill/>
          <a:ln>
            <a:noFill/>
          </a:ln>
        </p:spPr>
      </p:pic>
      <p:pic>
        <p:nvPicPr>
          <p:cNvPr descr="D:\Наташа\корел\сувалкина\фото подборка\brain-digital-brain-hand_127544-42.jpg" id="170" name="Google Shape;170;p6"/>
          <p:cNvPicPr preferRelativeResize="0"/>
          <p:nvPr/>
        </p:nvPicPr>
        <p:blipFill rotWithShape="1">
          <a:blip r:embed="rId4">
            <a:alphaModFix/>
          </a:blip>
          <a:srcRect b="91446" l="37951" r="7582" t="0"/>
          <a:stretch/>
        </p:blipFill>
        <p:spPr>
          <a:xfrm>
            <a:off x="7738456" y="350519"/>
            <a:ext cx="4118184" cy="814809"/>
          </a:xfrm>
          <a:prstGeom prst="rect">
            <a:avLst/>
          </a:prstGeom>
          <a:noFill/>
          <a:ln>
            <a:noFill/>
          </a:ln>
        </p:spPr>
      </p:pic>
      <p:pic>
        <p:nvPicPr>
          <p:cNvPr descr="D:\Наташа\корел\сувалкина\фото подборка\brain-digital-brain-hand_127544-42.jpg" id="171" name="Google Shape;171;p6"/>
          <p:cNvPicPr preferRelativeResize="0"/>
          <p:nvPr/>
        </p:nvPicPr>
        <p:blipFill rotWithShape="1">
          <a:blip r:embed="rId4">
            <a:alphaModFix/>
          </a:blip>
          <a:srcRect b="0" l="37951" r="7582" t="92549"/>
          <a:stretch/>
        </p:blipFill>
        <p:spPr>
          <a:xfrm>
            <a:off x="7738456" y="5374721"/>
            <a:ext cx="4118184" cy="1130854"/>
          </a:xfrm>
          <a:prstGeom prst="rect">
            <a:avLst/>
          </a:prstGeom>
          <a:noFill/>
          <a:ln>
            <a:noFill/>
          </a:ln>
        </p:spPr>
      </p:pic>
      <p:sp>
        <p:nvSpPr>
          <p:cNvPr id="172" name="Google Shape;172;p6"/>
          <p:cNvSpPr txBox="1"/>
          <p:nvPr/>
        </p:nvSpPr>
        <p:spPr>
          <a:xfrm>
            <a:off x="1076972" y="2187375"/>
            <a:ext cx="6084420"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chemeClr val="dk1"/>
                </a:solidFill>
                <a:latin typeface="Century Gothic"/>
                <a:ea typeface="Century Gothic"/>
                <a:cs typeface="Century Gothic"/>
                <a:sym typeface="Century Gothic"/>
              </a:rPr>
              <a:t>марк     корнуэлл   ел     хлеб     с    сыром  когда     раздался</a:t>
            </a:r>
            <a:endParaRPr b="0" i="0" sz="1400" u="none" cap="none" strike="noStrike">
              <a:solidFill>
                <a:srgbClr val="000000"/>
              </a:solidFill>
              <a:latin typeface="Century Gothic"/>
              <a:ea typeface="Century Gothic"/>
              <a:cs typeface="Century Gothic"/>
              <a:sym typeface="Century Gothic"/>
            </a:endParaRPr>
          </a:p>
        </p:txBody>
      </p:sp>
      <p:sp>
        <p:nvSpPr>
          <p:cNvPr id="173" name="Google Shape;173;p6"/>
          <p:cNvSpPr txBox="1"/>
          <p:nvPr/>
        </p:nvSpPr>
        <p:spPr>
          <a:xfrm>
            <a:off x="1076997" y="2694018"/>
            <a:ext cx="5781268"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chemeClr val="dk1"/>
                </a:solidFill>
                <a:latin typeface="Century Gothic"/>
                <a:ea typeface="Century Gothic"/>
                <a:cs typeface="Century Gothic"/>
                <a:sym typeface="Century Gothic"/>
              </a:rPr>
              <a:t>39585        134234   4028     2866    7      19591      40         1295</a:t>
            </a:r>
            <a:endParaRPr b="0" i="0" sz="1400" u="none" cap="none" strike="noStrike">
              <a:solidFill>
                <a:schemeClr val="dk1"/>
              </a:solidFill>
              <a:latin typeface="Century Gothic"/>
              <a:ea typeface="Century Gothic"/>
              <a:cs typeface="Century Gothic"/>
              <a:sym typeface="Century Gothic"/>
            </a:endParaRPr>
          </a:p>
        </p:txBody>
      </p:sp>
      <p:sp>
        <p:nvSpPr>
          <p:cNvPr id="174" name="Google Shape;174;p6"/>
          <p:cNvSpPr txBox="1"/>
          <p:nvPr/>
        </p:nvSpPr>
        <p:spPr>
          <a:xfrm>
            <a:off x="1764871" y="3200661"/>
            <a:ext cx="2256155"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000000"/>
                </a:solidFill>
                <a:latin typeface="Century Gothic"/>
                <a:ea typeface="Century Gothic"/>
                <a:cs typeface="Century Gothic"/>
                <a:sym typeface="Century Gothic"/>
              </a:rPr>
              <a:t>max_words = 10000</a:t>
            </a:r>
            <a:endParaRPr b="0" i="0" sz="1400" u="none" cap="none" strike="noStrike">
              <a:solidFill>
                <a:srgbClr val="000000"/>
              </a:solidFill>
              <a:latin typeface="Century Gothic"/>
              <a:ea typeface="Century Gothic"/>
              <a:cs typeface="Century Gothic"/>
              <a:sym typeface="Century Gothic"/>
            </a:endParaRPr>
          </a:p>
        </p:txBody>
      </p:sp>
      <p:sp>
        <p:nvSpPr>
          <p:cNvPr id="175" name="Google Shape;175;p6"/>
          <p:cNvSpPr txBox="1"/>
          <p:nvPr/>
        </p:nvSpPr>
        <p:spPr>
          <a:xfrm>
            <a:off x="1091972" y="3707305"/>
            <a:ext cx="5781268"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chemeClr val="dk1"/>
                </a:solidFill>
                <a:latin typeface="Century Gothic"/>
                <a:ea typeface="Century Gothic"/>
                <a:cs typeface="Century Gothic"/>
                <a:sym typeface="Century Gothic"/>
              </a:rPr>
              <a:t>     1                1       4028     2866    7         1          40         1295</a:t>
            </a:r>
            <a:endParaRPr b="0" i="0" sz="1400" u="none" cap="none" strike="noStrike">
              <a:solidFill>
                <a:schemeClr val="dk1"/>
              </a:solidFill>
              <a:latin typeface="Century Gothic"/>
              <a:ea typeface="Century Gothic"/>
              <a:cs typeface="Century Gothic"/>
              <a:sym typeface="Century Gothic"/>
            </a:endParaRPr>
          </a:p>
        </p:txBody>
      </p:sp>
      <p:sp>
        <p:nvSpPr>
          <p:cNvPr id="176" name="Google Shape;176;p6"/>
          <p:cNvSpPr/>
          <p:nvPr/>
        </p:nvSpPr>
        <p:spPr>
          <a:xfrm>
            <a:off x="3169651" y="4236719"/>
            <a:ext cx="427258" cy="518105"/>
          </a:xfrm>
          <a:prstGeom prst="downArrow">
            <a:avLst>
              <a:gd fmla="val 50000" name="adj1"/>
              <a:gd fmla="val 50000" name="adj2"/>
            </a:avLst>
          </a:prstGeom>
          <a:solidFill>
            <a:srgbClr val="BDCE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77" name="Google Shape;177;p6"/>
          <p:cNvSpPr txBox="1"/>
          <p:nvPr/>
        </p:nvSpPr>
        <p:spPr>
          <a:xfrm>
            <a:off x="1091972" y="5053149"/>
            <a:ext cx="5924000"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000000"/>
                </a:solidFill>
                <a:latin typeface="Century Gothic"/>
                <a:ea typeface="Century Gothic"/>
                <a:cs typeface="Century Gothic"/>
                <a:sym typeface="Century Gothic"/>
              </a:rPr>
              <a:t>[0 1 0 0 0 0 0 1 0 0 0 0 0 0 0 0 0 …. 1 ….. 1 …… 1 …… 0]</a:t>
            </a:r>
            <a:endParaRPr b="0" i="0" sz="1400" u="none" cap="none" strike="noStrike">
              <a:solidFill>
                <a:srgbClr val="000000"/>
              </a:solidFill>
              <a:latin typeface="Century Gothic"/>
              <a:ea typeface="Century Gothic"/>
              <a:cs typeface="Century Gothic"/>
              <a:sym typeface="Century Gothic"/>
            </a:endParaRPr>
          </a:p>
        </p:txBody>
      </p:sp>
      <p:sp>
        <p:nvSpPr>
          <p:cNvPr id="178" name="Google Shape;178;p6"/>
          <p:cNvSpPr txBox="1"/>
          <p:nvPr/>
        </p:nvSpPr>
        <p:spPr>
          <a:xfrm>
            <a:off x="1091972" y="5567604"/>
            <a:ext cx="5924000" cy="4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1" lang="ru-RU" sz="1400" u="none" cap="none" strike="noStrike">
                <a:solidFill>
                  <a:srgbClr val="000000"/>
                </a:solidFill>
                <a:latin typeface="Century Gothic"/>
                <a:ea typeface="Century Gothic"/>
                <a:cs typeface="Century Gothic"/>
                <a:sym typeface="Century Gothic"/>
              </a:rPr>
              <a:t>[0 3 0 0 0 0 0 1 0 0 0 0 0 0 0 0 0 …. 1 ….. 1 …… 1 ……  0]</a:t>
            </a:r>
            <a:endParaRPr b="0" i="1" sz="1400" u="none" cap="none" strike="noStrike">
              <a:solidFill>
                <a:srgbClr val="00000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grpSp>
        <p:nvGrpSpPr>
          <p:cNvPr id="183" name="Google Shape;183;p7"/>
          <p:cNvGrpSpPr/>
          <p:nvPr/>
        </p:nvGrpSpPr>
        <p:grpSpPr>
          <a:xfrm flipH="1">
            <a:off x="-20203" y="1860592"/>
            <a:ext cx="12212203" cy="4997408"/>
            <a:chOff x="-20203" y="1860592"/>
            <a:chExt cx="12212203" cy="4997408"/>
          </a:xfrm>
        </p:grpSpPr>
        <p:grpSp>
          <p:nvGrpSpPr>
            <p:cNvPr id="184" name="Google Shape;184;p7"/>
            <p:cNvGrpSpPr/>
            <p:nvPr/>
          </p:nvGrpSpPr>
          <p:grpSpPr>
            <a:xfrm>
              <a:off x="-20203" y="1932086"/>
              <a:ext cx="12212203" cy="4925914"/>
              <a:chOff x="-20203" y="1932086"/>
              <a:chExt cx="12212203" cy="4925914"/>
            </a:xfrm>
          </p:grpSpPr>
          <p:pic>
            <p:nvPicPr>
              <p:cNvPr descr="Картинки по запросу grey wave" id="185" name="Google Shape;185;p7"/>
              <p:cNvPicPr preferRelativeResize="0"/>
              <p:nvPr/>
            </p:nvPicPr>
            <p:blipFill rotWithShape="1">
              <a:blip r:embed="rId3">
                <a:alphaModFix/>
              </a:blip>
              <a:srcRect b="32574" l="71387" r="6854" t="1"/>
              <a:stretch/>
            </p:blipFill>
            <p:spPr>
              <a:xfrm flipH="1">
                <a:off x="9348952" y="1932086"/>
                <a:ext cx="2843048" cy="4925914"/>
              </a:xfrm>
              <a:prstGeom prst="rect">
                <a:avLst/>
              </a:prstGeom>
              <a:noFill/>
              <a:ln>
                <a:noFill/>
              </a:ln>
            </p:spPr>
          </p:pic>
          <p:pic>
            <p:nvPicPr>
              <p:cNvPr descr="Картинки по запросу grey wave" id="186" name="Google Shape;186;p7"/>
              <p:cNvPicPr preferRelativeResize="0"/>
              <p:nvPr/>
            </p:nvPicPr>
            <p:blipFill rotWithShape="1">
              <a:blip r:embed="rId3">
                <a:alphaModFix/>
              </a:blip>
              <a:srcRect b="32574" l="21442" r="6854" t="1"/>
              <a:stretch/>
            </p:blipFill>
            <p:spPr>
              <a:xfrm>
                <a:off x="-20203" y="1932086"/>
                <a:ext cx="9369155" cy="4925914"/>
              </a:xfrm>
              <a:prstGeom prst="rect">
                <a:avLst/>
              </a:prstGeom>
              <a:noFill/>
              <a:ln>
                <a:noFill/>
              </a:ln>
            </p:spPr>
          </p:pic>
        </p:grpSp>
        <p:sp>
          <p:nvSpPr>
            <p:cNvPr id="187" name="Google Shape;187;p7"/>
            <p:cNvSpPr/>
            <p:nvPr/>
          </p:nvSpPr>
          <p:spPr>
            <a:xfrm>
              <a:off x="-20203" y="1860592"/>
              <a:ext cx="222355" cy="3060192"/>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pic>
        <p:nvPicPr>
          <p:cNvPr descr="D:\Наташа\корел\сувалкина\фото подборка\1557831849_artificial-intelligence.jpg" id="188" name="Google Shape;188;p7"/>
          <p:cNvPicPr preferRelativeResize="0"/>
          <p:nvPr/>
        </p:nvPicPr>
        <p:blipFill rotWithShape="1">
          <a:blip r:embed="rId4">
            <a:alphaModFix/>
          </a:blip>
          <a:srcRect b="6239" l="26973" r="31919" t="5058"/>
          <a:stretch/>
        </p:blipFill>
        <p:spPr>
          <a:xfrm>
            <a:off x="417142" y="451103"/>
            <a:ext cx="4118184" cy="5921320"/>
          </a:xfrm>
          <a:prstGeom prst="rect">
            <a:avLst/>
          </a:prstGeom>
          <a:noFill/>
          <a:ln>
            <a:noFill/>
          </a:ln>
        </p:spPr>
      </p:pic>
      <p:sp>
        <p:nvSpPr>
          <p:cNvPr id="189" name="Google Shape;189;p7"/>
          <p:cNvSpPr/>
          <p:nvPr/>
        </p:nvSpPr>
        <p:spPr>
          <a:xfrm>
            <a:off x="5149494" y="548680"/>
            <a:ext cx="6931328" cy="705086"/>
          </a:xfrm>
          <a:prstGeom prst="rect">
            <a:avLst/>
          </a:prstGeom>
          <a:noFill/>
          <a:ln>
            <a:noFill/>
          </a:ln>
        </p:spPr>
        <p:txBody>
          <a:bodyPr anchorCtr="0" anchor="t" bIns="45000" lIns="90000" spcFirstLastPara="1" rIns="90000" wrap="square" tIns="45000">
            <a:spAutoFit/>
          </a:bodyPr>
          <a:lstStyle/>
          <a:p>
            <a:pPr indent="0" lvl="0" marL="0" marR="0" rtl="0" algn="l">
              <a:lnSpc>
                <a:spcPct val="110000"/>
              </a:lnSpc>
              <a:spcBef>
                <a:spcPts val="0"/>
              </a:spcBef>
              <a:spcAft>
                <a:spcPts val="0"/>
              </a:spcAft>
              <a:buNone/>
            </a:pPr>
            <a:r>
              <a:rPr b="1" i="0" lang="ru-RU" sz="4000" u="none" cap="none" strike="noStrike">
                <a:solidFill>
                  <a:srgbClr val="2763F9"/>
                </a:solidFill>
                <a:latin typeface="Verdana"/>
                <a:ea typeface="Verdana"/>
                <a:cs typeface="Verdana"/>
                <a:sym typeface="Verdana"/>
              </a:rPr>
              <a:t>Bag Of Words</a:t>
            </a:r>
            <a:endParaRPr b="1" i="0" sz="4000" u="none" cap="none" strike="noStrike">
              <a:solidFill>
                <a:srgbClr val="2763F9"/>
              </a:solidFill>
              <a:latin typeface="Verdana"/>
              <a:ea typeface="Verdana"/>
              <a:cs typeface="Verdana"/>
              <a:sym typeface="Verdana"/>
            </a:endParaRPr>
          </a:p>
        </p:txBody>
      </p:sp>
      <p:sp>
        <p:nvSpPr>
          <p:cNvPr id="190" name="Google Shape;190;p7"/>
          <p:cNvSpPr/>
          <p:nvPr/>
        </p:nvSpPr>
        <p:spPr>
          <a:xfrm>
            <a:off x="5319510" y="1626412"/>
            <a:ext cx="1414160" cy="36000"/>
          </a:xfrm>
          <a:prstGeom prst="rect">
            <a:avLst/>
          </a:prstGeom>
          <a:solidFill>
            <a:srgbClr val="7477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txBox="1"/>
          <p:nvPr/>
        </p:nvSpPr>
        <p:spPr>
          <a:xfrm>
            <a:off x="5319510" y="1932086"/>
            <a:ext cx="5546610" cy="13590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600"/>
              <a:buFont typeface="Arial"/>
              <a:buNone/>
            </a:pPr>
            <a:r>
              <a:rPr b="0" i="0" lang="ru-RU" sz="1600" u="none" cap="none" strike="noStrike">
                <a:solidFill>
                  <a:srgbClr val="3F3F3F"/>
                </a:solidFill>
                <a:latin typeface="Century Gothic"/>
                <a:ea typeface="Century Gothic"/>
                <a:cs typeface="Century Gothic"/>
                <a:sym typeface="Century Gothic"/>
              </a:rPr>
              <a:t>“Марк Корнуэлл ел хлеб с сыром, когда раздался стук в дверь. Комната была маленькой и холодной: горстка горевших прутьев в маленьком камине не согревала ее...”</a:t>
            </a:r>
            <a:endParaRPr b="0" i="0" sz="1600" u="none" cap="none" strike="noStrike">
              <a:solidFill>
                <a:srgbClr val="3F3F3F"/>
              </a:solidFill>
              <a:latin typeface="Century Gothic"/>
              <a:ea typeface="Century Gothic"/>
              <a:cs typeface="Century Gothic"/>
              <a:sym typeface="Century Gothic"/>
            </a:endParaRPr>
          </a:p>
        </p:txBody>
      </p:sp>
      <p:sp>
        <p:nvSpPr>
          <p:cNvPr id="192" name="Google Shape;192;p7"/>
          <p:cNvSpPr txBox="1"/>
          <p:nvPr/>
        </p:nvSpPr>
        <p:spPr>
          <a:xfrm>
            <a:off x="5319510" y="3888376"/>
            <a:ext cx="2157300" cy="36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ru-RU" sz="1600" u="none" cap="none" strike="noStrike">
                <a:solidFill>
                  <a:srgbClr val="3F3F3F"/>
                </a:solidFill>
                <a:latin typeface="Century Gothic"/>
                <a:ea typeface="Century Gothic"/>
                <a:cs typeface="Century Gothic"/>
                <a:sym typeface="Century Gothic"/>
              </a:rPr>
              <a:t>max_words = 10000</a:t>
            </a:r>
            <a:endParaRPr b="0" i="0" sz="1600" u="none" cap="none" strike="noStrike">
              <a:solidFill>
                <a:srgbClr val="3F3F3F"/>
              </a:solidFill>
              <a:latin typeface="Century Gothic"/>
              <a:ea typeface="Century Gothic"/>
              <a:cs typeface="Century Gothic"/>
              <a:sym typeface="Century Gothic"/>
            </a:endParaRPr>
          </a:p>
        </p:txBody>
      </p:sp>
      <p:sp>
        <p:nvSpPr>
          <p:cNvPr id="193" name="Google Shape;193;p7"/>
          <p:cNvSpPr txBox="1"/>
          <p:nvPr/>
        </p:nvSpPr>
        <p:spPr>
          <a:xfrm>
            <a:off x="5319510" y="4601520"/>
            <a:ext cx="6273350" cy="161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[[0 1 0 0 0 0 0 1 0 0 0 0 0 0 0 0 0 …. 1 ….. 1 …… 1 …… 1 … 0]</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 1 1 0 1 0 0 1 0 0 0 0 0 1 0 0 0 …. 1 ….. 1 …… 1 …… 1 … 0]</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 1 1 0 1 0 0 1 0 0 1 0 0 1 0 0 0 …. 1 ….. 1 …… 1 …… 1 … 0]</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 1 0 1 0 1 0 1 0 0 0 0 1 0 0 0 0 …. 1 ….. 1 …… 1 …… 1 … 0]</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 1 0 1 0 1 0 1 0 0 1 0 1 0 0 0 0 …. 1 ….. 1 …… 1 …… 1 … 0]</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rPr b="0" i="0" lang="ru-RU" sz="1400" u="none" cap="none" strike="noStrike">
                <a:solidFill>
                  <a:srgbClr val="3F3F3F"/>
                </a:solidFill>
                <a:latin typeface="Century Gothic"/>
                <a:ea typeface="Century Gothic"/>
                <a:cs typeface="Century Gothic"/>
                <a:sym typeface="Century Gothic"/>
              </a:rPr>
              <a:t>[0 1 0 1 0 1 0 1 0 0 1 0 0 0 1 0 0 …. 1 ….. 1 …… 1 …… 1 … 0]]</a:t>
            </a:r>
            <a:endParaRPr b="0" i="0" sz="1400" u="none" cap="none" strike="noStrike">
              <a:solidFill>
                <a:srgbClr val="3F3F3F"/>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8"/>
          <p:cNvSpPr txBox="1"/>
          <p:nvPr/>
        </p:nvSpPr>
        <p:spPr>
          <a:xfrm>
            <a:off x="850116" y="1700808"/>
            <a:ext cx="5258877" cy="135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ru-RU" sz="1600" u="none" cap="none" strike="noStrike">
                <a:solidFill>
                  <a:srgbClr val="3F3F3F"/>
                </a:solidFill>
                <a:latin typeface="Century Gothic"/>
                <a:ea typeface="Century Gothic"/>
                <a:cs typeface="Century Gothic"/>
                <a:sym typeface="Century Gothic"/>
              </a:rPr>
              <a:t>“Марк Корнуэлл ел хлеб с сыром, когда раздался стук в дверь. Комната была маленькой и холодной: горстка горевших прутьев в маленьком камине не согревала ее...”</a:t>
            </a:r>
            <a:endParaRPr b="0" i="0" sz="1600" u="none" cap="none" strike="noStrike">
              <a:solidFill>
                <a:srgbClr val="3F3F3F"/>
              </a:solidFill>
              <a:latin typeface="Century Gothic"/>
              <a:ea typeface="Century Gothic"/>
              <a:cs typeface="Century Gothic"/>
              <a:sym typeface="Century Gothic"/>
            </a:endParaRPr>
          </a:p>
        </p:txBody>
      </p:sp>
      <p:sp>
        <p:nvSpPr>
          <p:cNvPr id="199" name="Google Shape;199;p8"/>
          <p:cNvSpPr txBox="1"/>
          <p:nvPr/>
        </p:nvSpPr>
        <p:spPr>
          <a:xfrm>
            <a:off x="857300" y="3587318"/>
            <a:ext cx="6214060" cy="520512"/>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марк   корнуэлл    ел       хлеб     с      сыром   когда   раздался</a:t>
            </a:r>
            <a:endParaRPr b="0" i="0" sz="1400" u="none" cap="none" strike="noStrike">
              <a:solidFill>
                <a:srgbClr val="3F3F3F"/>
              </a:solidFill>
              <a:latin typeface="Century Gothic"/>
              <a:ea typeface="Century Gothic"/>
              <a:cs typeface="Century Gothic"/>
              <a:sym typeface="Century Gothic"/>
            </a:endParaRPr>
          </a:p>
        </p:txBody>
      </p:sp>
      <p:sp>
        <p:nvSpPr>
          <p:cNvPr id="200" name="Google Shape;200;p8"/>
          <p:cNvSpPr txBox="1"/>
          <p:nvPr/>
        </p:nvSpPr>
        <p:spPr>
          <a:xfrm>
            <a:off x="857324" y="4080505"/>
            <a:ext cx="6031155" cy="310825"/>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39585     34234      4028      2866        7      19591       40         1295</a:t>
            </a:r>
            <a:endParaRPr b="0" i="0" sz="1400" u="none" cap="none" strike="noStrike">
              <a:solidFill>
                <a:srgbClr val="3F3F3F"/>
              </a:solidFill>
              <a:latin typeface="Century Gothic"/>
              <a:ea typeface="Century Gothic"/>
              <a:cs typeface="Century Gothic"/>
              <a:sym typeface="Century Gothic"/>
            </a:endParaRPr>
          </a:p>
        </p:txBody>
      </p:sp>
      <p:sp>
        <p:nvSpPr>
          <p:cNvPr id="201" name="Google Shape;201;p8"/>
          <p:cNvSpPr txBox="1"/>
          <p:nvPr/>
        </p:nvSpPr>
        <p:spPr>
          <a:xfrm>
            <a:off x="857324"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[0.54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1.43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0.34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0.56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0.67]</a:t>
            </a:r>
            <a:endParaRPr b="0" i="0" sz="1400" u="none" cap="none" strike="noStrike">
              <a:solidFill>
                <a:srgbClr val="3F3F3F"/>
              </a:solidFill>
              <a:latin typeface="Century Gothic"/>
              <a:ea typeface="Century Gothic"/>
              <a:cs typeface="Century Gothic"/>
              <a:sym typeface="Century Gothic"/>
            </a:endParaRPr>
          </a:p>
        </p:txBody>
      </p:sp>
      <p:sp>
        <p:nvSpPr>
          <p:cNvPr id="202" name="Google Shape;202;p8"/>
          <p:cNvSpPr txBox="1"/>
          <p:nvPr/>
        </p:nvSpPr>
        <p:spPr>
          <a:xfrm>
            <a:off x="1516817"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[2.78</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1.23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-3.65</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2.45</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 </a:t>
            </a:r>
            <a:br>
              <a:rPr b="0" i="0" lang="ru-RU" sz="1400" u="none" cap="none" strike="noStrike">
                <a:solidFill>
                  <a:srgbClr val="3F3F3F"/>
                </a:solidFill>
                <a:latin typeface="Century Gothic"/>
                <a:ea typeface="Century Gothic"/>
                <a:cs typeface="Century Gothic"/>
                <a:sym typeface="Century Gothic"/>
              </a:rPr>
            </a:br>
            <a:r>
              <a:rPr b="0" i="0" lang="ru-RU" sz="1400" u="none" cap="none" strike="noStrike">
                <a:solidFill>
                  <a:srgbClr val="3F3F3F"/>
                </a:solidFill>
                <a:latin typeface="Century Gothic"/>
                <a:ea typeface="Century Gothic"/>
                <a:cs typeface="Century Gothic"/>
                <a:sym typeface="Century Gothic"/>
              </a:rPr>
              <a:t>-2.65]</a:t>
            </a:r>
            <a:endParaRPr b="0" i="0" sz="1400" u="none" cap="none" strike="noStrike">
              <a:solidFill>
                <a:srgbClr val="3F3F3F"/>
              </a:solidFill>
              <a:latin typeface="Century Gothic"/>
              <a:ea typeface="Century Gothic"/>
              <a:cs typeface="Century Gothic"/>
              <a:sym typeface="Century Gothic"/>
            </a:endParaRPr>
          </a:p>
        </p:txBody>
      </p:sp>
      <p:sp>
        <p:nvSpPr>
          <p:cNvPr id="203" name="Google Shape;203;p8"/>
          <p:cNvSpPr txBox="1"/>
          <p:nvPr/>
        </p:nvSpPr>
        <p:spPr>
          <a:xfrm>
            <a:off x="2375593"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[2.12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1.24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-5.3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4.1]</a:t>
            </a:r>
            <a:endParaRPr b="0" i="0" sz="1400" u="none" cap="none" strike="noStrike">
              <a:solidFill>
                <a:srgbClr val="3F3F3F"/>
              </a:solidFill>
              <a:latin typeface="Century Gothic"/>
              <a:ea typeface="Century Gothic"/>
              <a:cs typeface="Century Gothic"/>
              <a:sym typeface="Century Gothic"/>
            </a:endParaRPr>
          </a:p>
        </p:txBody>
      </p:sp>
      <p:sp>
        <p:nvSpPr>
          <p:cNvPr id="204" name="Google Shape;204;p8"/>
          <p:cNvSpPr txBox="1"/>
          <p:nvPr/>
        </p:nvSpPr>
        <p:spPr>
          <a:xfrm>
            <a:off x="3028673"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[6.54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2.33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1.22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3.44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4.36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3.37]</a:t>
            </a:r>
            <a:endParaRPr b="0" i="0" sz="1400" u="none" cap="none" strike="noStrike">
              <a:solidFill>
                <a:srgbClr val="3F3F3F"/>
              </a:solidFill>
              <a:latin typeface="Century Gothic"/>
              <a:ea typeface="Century Gothic"/>
              <a:cs typeface="Century Gothic"/>
              <a:sym typeface="Century Gothic"/>
            </a:endParaRPr>
          </a:p>
        </p:txBody>
      </p:sp>
      <p:sp>
        <p:nvSpPr>
          <p:cNvPr id="205" name="Google Shape;205;p8"/>
          <p:cNvSpPr txBox="1"/>
          <p:nvPr/>
        </p:nvSpPr>
        <p:spPr>
          <a:xfrm>
            <a:off x="3688166"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[5.54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6.43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3.34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-2.56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 </a:t>
            </a:r>
            <a:br>
              <a:rPr b="0" i="0" lang="ru-RU" sz="1400" u="none" cap="none" strike="noStrike">
                <a:solidFill>
                  <a:srgbClr val="3F3F3F"/>
                </a:solidFill>
                <a:latin typeface="Century Gothic"/>
                <a:ea typeface="Century Gothic"/>
                <a:cs typeface="Century Gothic"/>
                <a:sym typeface="Century Gothic"/>
              </a:rPr>
            </a:br>
            <a:r>
              <a:rPr b="0" i="0" lang="ru-RU" sz="1400" u="none" cap="none" strike="noStrike">
                <a:solidFill>
                  <a:srgbClr val="3F3F3F"/>
                </a:solidFill>
                <a:latin typeface="Century Gothic"/>
                <a:ea typeface="Century Gothic"/>
                <a:cs typeface="Century Gothic"/>
                <a:sym typeface="Century Gothic"/>
              </a:rPr>
              <a:t>-2.67]</a:t>
            </a:r>
            <a:endParaRPr b="0" i="0" sz="1400" u="none" cap="none" strike="noStrike">
              <a:solidFill>
                <a:srgbClr val="3F3F3F"/>
              </a:solidFill>
              <a:latin typeface="Century Gothic"/>
              <a:ea typeface="Century Gothic"/>
              <a:cs typeface="Century Gothic"/>
              <a:sym typeface="Century Gothic"/>
            </a:endParaRPr>
          </a:p>
        </p:txBody>
      </p:sp>
      <p:sp>
        <p:nvSpPr>
          <p:cNvPr id="206" name="Google Shape;206;p8"/>
          <p:cNvSpPr txBox="1"/>
          <p:nvPr/>
        </p:nvSpPr>
        <p:spPr>
          <a:xfrm>
            <a:off x="4347659"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[8.54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2.43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-4.4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2.56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3.67]</a:t>
            </a:r>
            <a:endParaRPr b="0" i="0" sz="1400" u="none" cap="none" strike="noStrike">
              <a:solidFill>
                <a:srgbClr val="3F3F3F"/>
              </a:solidFill>
              <a:latin typeface="Century Gothic"/>
              <a:ea typeface="Century Gothic"/>
              <a:cs typeface="Century Gothic"/>
              <a:sym typeface="Century Gothic"/>
            </a:endParaRPr>
          </a:p>
        </p:txBody>
      </p:sp>
      <p:sp>
        <p:nvSpPr>
          <p:cNvPr id="207" name="Google Shape;207;p8"/>
          <p:cNvSpPr txBox="1"/>
          <p:nvPr/>
        </p:nvSpPr>
        <p:spPr>
          <a:xfrm>
            <a:off x="5007152"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[0.74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1.23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2.12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1.54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2.56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 </a:t>
            </a:r>
            <a:br>
              <a:rPr b="0" i="0" lang="ru-RU" sz="1400" u="none" cap="none" strike="noStrike">
                <a:solidFill>
                  <a:srgbClr val="3F3F3F"/>
                </a:solidFill>
                <a:latin typeface="Century Gothic"/>
                <a:ea typeface="Century Gothic"/>
                <a:cs typeface="Century Gothic"/>
                <a:sym typeface="Century Gothic"/>
              </a:rPr>
            </a:br>
            <a:r>
              <a:rPr b="0" i="0" lang="ru-RU" sz="1400" u="none" cap="none" strike="noStrike">
                <a:solidFill>
                  <a:srgbClr val="3F3F3F"/>
                </a:solidFill>
                <a:latin typeface="Century Gothic"/>
                <a:ea typeface="Century Gothic"/>
                <a:cs typeface="Century Gothic"/>
                <a:sym typeface="Century Gothic"/>
              </a:rPr>
              <a:t>-3.63]</a:t>
            </a:r>
            <a:endParaRPr b="0" i="0" sz="1400" u="none" cap="none" strike="noStrike">
              <a:solidFill>
                <a:srgbClr val="3F3F3F"/>
              </a:solidFill>
              <a:latin typeface="Century Gothic"/>
              <a:ea typeface="Century Gothic"/>
              <a:cs typeface="Century Gothic"/>
              <a:sym typeface="Century Gothic"/>
            </a:endParaRPr>
          </a:p>
        </p:txBody>
      </p:sp>
      <p:sp>
        <p:nvSpPr>
          <p:cNvPr id="208" name="Google Shape;208;p8"/>
          <p:cNvSpPr txBox="1"/>
          <p:nvPr/>
        </p:nvSpPr>
        <p:spPr>
          <a:xfrm>
            <a:off x="5727604" y="4565912"/>
            <a:ext cx="1109025" cy="156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[8.53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2.63</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3.52</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4.44</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5.36</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a:t>
            </a:r>
            <a:endParaRPr b="0" i="0" sz="1400" u="none" cap="none" strike="noStrike">
              <a:solidFill>
                <a:srgbClr val="3F3F3F"/>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rPr b="0" i="0" lang="ru-RU" sz="1400" u="none" cap="none" strike="noStrike">
                <a:solidFill>
                  <a:srgbClr val="3F3F3F"/>
                </a:solidFill>
                <a:latin typeface="Century Gothic"/>
                <a:ea typeface="Century Gothic"/>
                <a:cs typeface="Century Gothic"/>
                <a:sym typeface="Century Gothic"/>
              </a:rPr>
              <a:t> 5.27]</a:t>
            </a:r>
            <a:endParaRPr b="0" i="0" sz="1400" u="none" cap="none" strike="noStrike">
              <a:solidFill>
                <a:srgbClr val="3F3F3F"/>
              </a:solidFill>
              <a:latin typeface="Century Gothic"/>
              <a:ea typeface="Century Gothic"/>
              <a:cs typeface="Century Gothic"/>
              <a:sym typeface="Century Gothic"/>
            </a:endParaRPr>
          </a:p>
        </p:txBody>
      </p:sp>
      <p:sp>
        <p:nvSpPr>
          <p:cNvPr id="209" name="Google Shape;209;p8"/>
          <p:cNvSpPr/>
          <p:nvPr/>
        </p:nvSpPr>
        <p:spPr>
          <a:xfrm flipH="1">
            <a:off x="572751" y="1700808"/>
            <a:ext cx="45719" cy="4608623"/>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D:\Наташа\корел\сувалкина\фото подборка\maxresdefault.jpg" id="210" name="Google Shape;210;p8"/>
          <p:cNvPicPr preferRelativeResize="0"/>
          <p:nvPr/>
        </p:nvPicPr>
        <p:blipFill rotWithShape="1">
          <a:blip r:embed="rId3">
            <a:alphaModFix/>
          </a:blip>
          <a:srcRect b="0" l="32954" r="36062" t="0"/>
          <a:stretch/>
        </p:blipFill>
        <p:spPr>
          <a:xfrm flipH="1">
            <a:off x="8575783" y="404664"/>
            <a:ext cx="3297560" cy="5986502"/>
          </a:xfrm>
          <a:prstGeom prst="rect">
            <a:avLst/>
          </a:prstGeom>
          <a:noFill/>
          <a:ln>
            <a:noFill/>
          </a:ln>
        </p:spPr>
      </p:pic>
      <p:sp>
        <p:nvSpPr>
          <p:cNvPr id="211" name="Google Shape;211;p8"/>
          <p:cNvSpPr/>
          <p:nvPr/>
        </p:nvSpPr>
        <p:spPr>
          <a:xfrm>
            <a:off x="8260113" y="2247367"/>
            <a:ext cx="631340" cy="2301095"/>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2" name="Google Shape;212;p8"/>
          <p:cNvSpPr/>
          <p:nvPr/>
        </p:nvSpPr>
        <p:spPr>
          <a:xfrm>
            <a:off x="572751" y="568006"/>
            <a:ext cx="6931328" cy="705086"/>
          </a:xfrm>
          <a:prstGeom prst="rect">
            <a:avLst/>
          </a:prstGeom>
          <a:noFill/>
          <a:ln>
            <a:noFill/>
          </a:ln>
        </p:spPr>
        <p:txBody>
          <a:bodyPr anchorCtr="0" anchor="t" bIns="45000" lIns="90000" spcFirstLastPara="1" rIns="90000" wrap="square" tIns="45000">
            <a:spAutoFit/>
          </a:bodyPr>
          <a:lstStyle/>
          <a:p>
            <a:pPr indent="0" lvl="0" marL="0" marR="0" rtl="0" algn="l">
              <a:lnSpc>
                <a:spcPct val="110000"/>
              </a:lnSpc>
              <a:spcBef>
                <a:spcPts val="0"/>
              </a:spcBef>
              <a:spcAft>
                <a:spcPts val="0"/>
              </a:spcAft>
              <a:buNone/>
            </a:pPr>
            <a:r>
              <a:rPr b="1" i="0" lang="ru-RU" sz="4000" u="none" cap="none" strike="noStrike">
                <a:solidFill>
                  <a:srgbClr val="2763F9"/>
                </a:solidFill>
                <a:latin typeface="Verdana"/>
                <a:ea typeface="Verdana"/>
                <a:cs typeface="Verdana"/>
                <a:sym typeface="Verdana"/>
              </a:rPr>
              <a:t>Embedding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par>
                                <p:cTn fill="hold" nodeType="with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9"/>
          <p:cNvSpPr/>
          <p:nvPr/>
        </p:nvSpPr>
        <p:spPr>
          <a:xfrm>
            <a:off x="4276098" y="476672"/>
            <a:ext cx="7900476" cy="112013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None/>
            </a:pPr>
            <a:r>
              <a:rPr b="1" i="0" lang="ru-RU" sz="4400" u="none" cap="none" strike="noStrike">
                <a:solidFill>
                  <a:srgbClr val="2763F9"/>
                </a:solidFill>
                <a:latin typeface="Verdana"/>
                <a:ea typeface="Verdana"/>
                <a:cs typeface="Verdana"/>
                <a:sym typeface="Verdana"/>
              </a:rPr>
              <a:t>Embedding</a:t>
            </a:r>
            <a:endParaRPr b="1" i="0" sz="4400" u="none" cap="none" strike="noStrike">
              <a:solidFill>
                <a:srgbClr val="2763F9"/>
              </a:solidFill>
              <a:latin typeface="Verdana"/>
              <a:ea typeface="Verdana"/>
              <a:cs typeface="Verdana"/>
              <a:sym typeface="Verdana"/>
            </a:endParaRPr>
          </a:p>
        </p:txBody>
      </p:sp>
      <p:sp>
        <p:nvSpPr>
          <p:cNvPr id="218" name="Google Shape;218;p9"/>
          <p:cNvSpPr/>
          <p:nvPr/>
        </p:nvSpPr>
        <p:spPr>
          <a:xfrm>
            <a:off x="4364727" y="1535842"/>
            <a:ext cx="2191575" cy="36000"/>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D:\Наташа\корел\сувалкина\фото подборка\maxresdefault.jpg" id="219" name="Google Shape;219;p9"/>
          <p:cNvPicPr preferRelativeResize="0"/>
          <p:nvPr/>
        </p:nvPicPr>
        <p:blipFill rotWithShape="1">
          <a:blip r:embed="rId3">
            <a:alphaModFix/>
          </a:blip>
          <a:srcRect b="0" l="30537" r="39218" t="0"/>
          <a:stretch/>
        </p:blipFill>
        <p:spPr>
          <a:xfrm>
            <a:off x="440970" y="-20751"/>
            <a:ext cx="3319975" cy="6174343"/>
          </a:xfrm>
          <a:prstGeom prst="rect">
            <a:avLst/>
          </a:prstGeom>
          <a:noFill/>
          <a:ln>
            <a:noFill/>
          </a:ln>
        </p:spPr>
      </p:pic>
      <p:sp>
        <p:nvSpPr>
          <p:cNvPr id="220" name="Google Shape;220;p9"/>
          <p:cNvSpPr/>
          <p:nvPr/>
        </p:nvSpPr>
        <p:spPr>
          <a:xfrm>
            <a:off x="882798" y="5829556"/>
            <a:ext cx="2436320" cy="648072"/>
          </a:xfrm>
          <a:prstGeom prst="rect">
            <a:avLst/>
          </a:prstGeom>
          <a:solidFill>
            <a:srgbClr val="2763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221" name="Google Shape;221;p9"/>
          <p:cNvCxnSpPr/>
          <p:nvPr/>
        </p:nvCxnSpPr>
        <p:spPr>
          <a:xfrm>
            <a:off x="6915579" y="3641820"/>
            <a:ext cx="0" cy="1562100"/>
          </a:xfrm>
          <a:prstGeom prst="straightConnector1">
            <a:avLst/>
          </a:prstGeom>
          <a:noFill/>
          <a:ln cap="flat" cmpd="sng" w="9525">
            <a:solidFill>
              <a:schemeClr val="accent1"/>
            </a:solidFill>
            <a:prstDash val="solid"/>
            <a:miter lim="800000"/>
            <a:headEnd len="sm" w="sm" type="none"/>
            <a:tailEnd len="sm" w="sm" type="none"/>
          </a:ln>
        </p:spPr>
      </p:cxnSp>
      <p:cxnSp>
        <p:nvCxnSpPr>
          <p:cNvPr id="222" name="Google Shape;222;p9"/>
          <p:cNvCxnSpPr/>
          <p:nvPr/>
        </p:nvCxnSpPr>
        <p:spPr>
          <a:xfrm flipH="1" rot="10800000">
            <a:off x="4372186" y="4414923"/>
            <a:ext cx="6097694" cy="7947"/>
          </a:xfrm>
          <a:prstGeom prst="straightConnector1">
            <a:avLst/>
          </a:prstGeom>
          <a:noFill/>
          <a:ln cap="flat" cmpd="sng" w="9525">
            <a:solidFill>
              <a:schemeClr val="accent1"/>
            </a:solidFill>
            <a:prstDash val="solid"/>
            <a:miter lim="800000"/>
            <a:headEnd len="sm" w="sm" type="none"/>
            <a:tailEnd len="sm" w="sm" type="none"/>
          </a:ln>
        </p:spPr>
      </p:cxnSp>
      <p:sp>
        <p:nvSpPr>
          <p:cNvPr id="223" name="Google Shape;223;p9"/>
          <p:cNvSpPr/>
          <p:nvPr/>
        </p:nvSpPr>
        <p:spPr>
          <a:xfrm>
            <a:off x="7956990" y="3481470"/>
            <a:ext cx="1868887" cy="31517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прекрасный</a:t>
            </a:r>
            <a:endParaRPr b="0" i="0" sz="2000" u="none" cap="none" strike="noStrike">
              <a:solidFill>
                <a:schemeClr val="dk1"/>
              </a:solidFill>
              <a:latin typeface="Century Gothic"/>
              <a:ea typeface="Century Gothic"/>
              <a:cs typeface="Century Gothic"/>
              <a:sym typeface="Century Gothic"/>
            </a:endParaRPr>
          </a:p>
        </p:txBody>
      </p:sp>
      <p:sp>
        <p:nvSpPr>
          <p:cNvPr id="224" name="Google Shape;224;p9"/>
          <p:cNvSpPr/>
          <p:nvPr/>
        </p:nvSpPr>
        <p:spPr>
          <a:xfrm>
            <a:off x="4426152" y="4805680"/>
            <a:ext cx="11181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ужасный</a:t>
            </a:r>
            <a:endParaRPr b="0" i="0" sz="2000" u="none" cap="none" strike="noStrike">
              <a:solidFill>
                <a:schemeClr val="dk1"/>
              </a:solidFill>
              <a:latin typeface="Century Gothic"/>
              <a:ea typeface="Century Gothic"/>
              <a:cs typeface="Century Gothic"/>
              <a:sym typeface="Century Gothic"/>
            </a:endParaRPr>
          </a:p>
        </p:txBody>
      </p:sp>
      <p:sp>
        <p:nvSpPr>
          <p:cNvPr id="225" name="Google Shape;225;p9"/>
          <p:cNvSpPr/>
          <p:nvPr/>
        </p:nvSpPr>
        <p:spPr>
          <a:xfrm>
            <a:off x="5069975" y="5106188"/>
            <a:ext cx="10257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плохой</a:t>
            </a:r>
            <a:endParaRPr b="0" i="0" sz="2000" u="none" cap="none" strike="noStrike">
              <a:solidFill>
                <a:schemeClr val="dk1"/>
              </a:solidFill>
              <a:latin typeface="Century Gothic"/>
              <a:ea typeface="Century Gothic"/>
              <a:cs typeface="Century Gothic"/>
              <a:sym typeface="Century Gothic"/>
            </a:endParaRPr>
          </a:p>
        </p:txBody>
      </p:sp>
      <p:sp>
        <p:nvSpPr>
          <p:cNvPr id="226" name="Google Shape;226;p9"/>
          <p:cNvSpPr/>
          <p:nvPr/>
        </p:nvSpPr>
        <p:spPr>
          <a:xfrm>
            <a:off x="5803002" y="4578170"/>
            <a:ext cx="7533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злой</a:t>
            </a:r>
            <a:endParaRPr b="0" i="0" sz="2000" u="none" cap="none" strike="noStrike">
              <a:solidFill>
                <a:schemeClr val="dk1"/>
              </a:solidFill>
              <a:latin typeface="Century Gothic"/>
              <a:ea typeface="Century Gothic"/>
              <a:cs typeface="Century Gothic"/>
              <a:sym typeface="Century Gothic"/>
            </a:endParaRPr>
          </a:p>
        </p:txBody>
      </p:sp>
      <p:sp>
        <p:nvSpPr>
          <p:cNvPr id="227" name="Google Shape;227;p9"/>
          <p:cNvSpPr/>
          <p:nvPr/>
        </p:nvSpPr>
        <p:spPr>
          <a:xfrm>
            <a:off x="8332383" y="3980420"/>
            <a:ext cx="11181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добрый</a:t>
            </a:r>
            <a:endParaRPr b="0" i="0" sz="2000" u="none" cap="none" strike="noStrike">
              <a:solidFill>
                <a:schemeClr val="dk1"/>
              </a:solidFill>
              <a:latin typeface="Century Gothic"/>
              <a:ea typeface="Century Gothic"/>
              <a:cs typeface="Century Gothic"/>
              <a:sym typeface="Century Gothic"/>
            </a:endParaRPr>
          </a:p>
        </p:txBody>
      </p:sp>
      <p:sp>
        <p:nvSpPr>
          <p:cNvPr id="228" name="Google Shape;228;p9"/>
          <p:cNvSpPr/>
          <p:nvPr/>
        </p:nvSpPr>
        <p:spPr>
          <a:xfrm>
            <a:off x="7027258" y="3890770"/>
            <a:ext cx="1554572" cy="315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хороший</a:t>
            </a:r>
            <a:endParaRPr b="0" i="0" sz="2000" u="none" cap="none" strike="noStrike">
              <a:solidFill>
                <a:schemeClr val="dk1"/>
              </a:solidFill>
              <a:latin typeface="Century Gothic"/>
              <a:ea typeface="Century Gothic"/>
              <a:cs typeface="Century Gothic"/>
              <a:sym typeface="Century Gothic"/>
            </a:endParaRPr>
          </a:p>
        </p:txBody>
      </p:sp>
      <p:sp>
        <p:nvSpPr>
          <p:cNvPr id="229" name="Google Shape;229;p9"/>
          <p:cNvSpPr/>
          <p:nvPr/>
        </p:nvSpPr>
        <p:spPr>
          <a:xfrm>
            <a:off x="4985202" y="3980420"/>
            <a:ext cx="15711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прихотливый</a:t>
            </a:r>
            <a:endParaRPr b="0" i="0" sz="1600" u="none" cap="none" strike="noStrike">
              <a:solidFill>
                <a:srgbClr val="000000"/>
              </a:solidFill>
              <a:latin typeface="Century Gothic"/>
              <a:ea typeface="Century Gothic"/>
              <a:cs typeface="Century Gothic"/>
              <a:sym typeface="Century Gothic"/>
            </a:endParaRPr>
          </a:p>
        </p:txBody>
      </p:sp>
      <p:sp>
        <p:nvSpPr>
          <p:cNvPr id="230" name="Google Shape;230;p9"/>
          <p:cNvSpPr/>
          <p:nvPr/>
        </p:nvSpPr>
        <p:spPr>
          <a:xfrm>
            <a:off x="4414234" y="3665245"/>
            <a:ext cx="1397700" cy="26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капризный</a:t>
            </a:r>
            <a:endParaRPr b="0" i="0" sz="1600" u="none" cap="none" strike="noStrike">
              <a:solidFill>
                <a:srgbClr val="000000"/>
              </a:solidFill>
              <a:latin typeface="Century Gothic"/>
              <a:ea typeface="Century Gothic"/>
              <a:cs typeface="Century Gothic"/>
              <a:sym typeface="Century Gothic"/>
            </a:endParaRPr>
          </a:p>
        </p:txBody>
      </p:sp>
      <p:sp>
        <p:nvSpPr>
          <p:cNvPr id="231" name="Google Shape;231;p9"/>
          <p:cNvSpPr/>
          <p:nvPr/>
        </p:nvSpPr>
        <p:spPr>
          <a:xfrm>
            <a:off x="7348420" y="4746927"/>
            <a:ext cx="2847489" cy="66981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ru-RU" sz="1600" u="none" cap="none" strike="noStrike">
                <a:solidFill>
                  <a:schemeClr val="dk1"/>
                </a:solidFill>
                <a:latin typeface="Century Gothic"/>
                <a:ea typeface="Century Gothic"/>
                <a:cs typeface="Century Gothic"/>
                <a:sym typeface="Century Gothic"/>
              </a:rPr>
              <a:t>полудрагоценный</a:t>
            </a:r>
            <a:endParaRPr b="0" i="0" sz="1600" u="none" cap="none" strike="noStrike">
              <a:solidFill>
                <a:srgbClr val="000000"/>
              </a:solidFill>
              <a:latin typeface="Century Gothic"/>
              <a:ea typeface="Century Gothic"/>
              <a:cs typeface="Century Gothic"/>
              <a:sym typeface="Century Gothic"/>
            </a:endParaRPr>
          </a:p>
        </p:txBody>
      </p:sp>
      <p:sp>
        <p:nvSpPr>
          <p:cNvPr id="232" name="Google Shape;232;p9"/>
          <p:cNvSpPr txBox="1"/>
          <p:nvPr/>
        </p:nvSpPr>
        <p:spPr>
          <a:xfrm>
            <a:off x="4364727" y="2269225"/>
            <a:ext cx="3079500" cy="36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1" lang="ru-RU" sz="1800" u="none" cap="none" strike="noStrike">
                <a:solidFill>
                  <a:srgbClr val="000000"/>
                </a:solidFill>
                <a:latin typeface="Century Gothic"/>
                <a:ea typeface="Century Gothic"/>
                <a:cs typeface="Century Gothic"/>
                <a:sym typeface="Century Gothic"/>
              </a:rPr>
              <a:t>двухмерное пространство</a:t>
            </a:r>
            <a:endParaRPr b="0" i="1" sz="1800" u="none" cap="none" strike="noStrike">
              <a:solidFill>
                <a:srgbClr val="00000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Ольга Кононова</dc:creator>
</cp:coreProperties>
</file>